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.xml" ContentType="application/vnd.openxmlformats-officedocument.presentationml.notesSlide+xml"/>
  <Override PartName="/ppt/charts/chart1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1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1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1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1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1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8.xml" ContentType="application/vnd.openxmlformats-officedocument.drawingml.chart+xml"/>
  <Override PartName="/ppt/notesSlides/notesSlide7.xml" ContentType="application/vnd.openxmlformats-officedocument.presentationml.notesSlide+xml"/>
  <Override PartName="/ppt/charts/chart1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8.xml" ContentType="application/vnd.openxmlformats-officedocument.presentationml.notesSlide+xml"/>
  <Override PartName="/ppt/charts/chart2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9.xml" ContentType="application/vnd.openxmlformats-officedocument.presentationml.notesSlide+xml"/>
  <Override PartName="/ppt/charts/chart2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0.xml" ContentType="application/vnd.openxmlformats-officedocument.presentationml.notesSlide+xml"/>
  <Override PartName="/ppt/charts/chart2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1.xml" ContentType="application/vnd.openxmlformats-officedocument.presentationml.notesSlide+xml"/>
  <Override PartName="/ppt/charts/chart2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2.xml" ContentType="application/vnd.openxmlformats-officedocument.presentationml.notesSlide+xml"/>
  <Override PartName="/ppt/charts/chart2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3.xml" ContentType="application/vnd.openxmlformats-officedocument.presentationml.notesSlide+xml"/>
  <Override PartName="/ppt/charts/chart2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4.xml" ContentType="application/vnd.openxmlformats-officedocument.presentationml.notesSlide+xml"/>
  <Override PartName="/ppt/charts/chart26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5.xml" ContentType="application/vnd.openxmlformats-officedocument.presentationml.notesSlide+xml"/>
  <Override PartName="/ppt/charts/chart27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28.xml" ContentType="application/vnd.openxmlformats-officedocument.drawingml.chart+xml"/>
  <Override PartName="/ppt/notesSlides/notesSlide16.xml" ContentType="application/vnd.openxmlformats-officedocument.presentationml.notesSlide+xml"/>
  <Override PartName="/ppt/charts/chart29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7.xml" ContentType="application/vnd.openxmlformats-officedocument.presentationml.notesSlide+xml"/>
  <Override PartName="/ppt/charts/chart30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8.xml" ContentType="application/vnd.openxmlformats-officedocument.presentationml.notesSlide+xml"/>
  <Override PartName="/ppt/charts/chart31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19.xml" ContentType="application/vnd.openxmlformats-officedocument.presentationml.notesSlide+xml"/>
  <Override PartName="/ppt/charts/chart32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20.xml" ContentType="application/vnd.openxmlformats-officedocument.presentationml.notesSlide+xml"/>
  <Override PartName="/ppt/charts/chart33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21.xml" ContentType="application/vnd.openxmlformats-officedocument.presentationml.notesSlide+xml"/>
  <Override PartName="/ppt/charts/chart34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22.xml" ContentType="application/vnd.openxmlformats-officedocument.presentationml.notesSlide+xml"/>
  <Override PartName="/ppt/charts/chart35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23.xml" ContentType="application/vnd.openxmlformats-officedocument.presentationml.notesSlide+xml"/>
  <Override PartName="/ppt/charts/chart36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24.xml" ContentType="application/vnd.openxmlformats-officedocument.presentationml.notesSlide+xml"/>
  <Override PartName="/ppt/charts/chart37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25.xml" ContentType="application/vnd.openxmlformats-officedocument.presentationml.notesSlide+xml"/>
  <Override PartName="/ppt/charts/chart38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26.xml" ContentType="application/vnd.openxmlformats-officedocument.presentationml.notesSlide+xml"/>
  <Override PartName="/ppt/charts/chart39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27.xml" ContentType="application/vnd.openxmlformats-officedocument.presentationml.notesSlide+xml"/>
  <Override PartName="/ppt/charts/chart40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28.xml" ContentType="application/vnd.openxmlformats-officedocument.presentationml.notesSlide+xml"/>
  <Override PartName="/ppt/charts/chart41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29.xml" ContentType="application/vnd.openxmlformats-officedocument.presentationml.notesSlide+xml"/>
  <Override PartName="/ppt/charts/chart42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30.xml" ContentType="application/vnd.openxmlformats-officedocument.presentationml.notesSlide+xml"/>
  <Override PartName="/ppt/charts/chart43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31.xml" ContentType="application/vnd.openxmlformats-officedocument.presentationml.notesSlide+xml"/>
  <Override PartName="/ppt/charts/chart44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notesSlides/notesSlide32.xml" ContentType="application/vnd.openxmlformats-officedocument.presentationml.notesSlide+xml"/>
  <Override PartName="/ppt/charts/chart45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33.xml" ContentType="application/vnd.openxmlformats-officedocument.presentationml.notesSlide+xml"/>
  <Override PartName="/ppt/charts/chart46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notesSlides/notesSlide34.xml" ContentType="application/vnd.openxmlformats-officedocument.presentationml.notesSlide+xml"/>
  <Override PartName="/ppt/charts/chart47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notesSlides/notesSlide35.xml" ContentType="application/vnd.openxmlformats-officedocument.presentationml.notesSlide+xml"/>
  <Override PartName="/ppt/charts/chart48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49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50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377" r:id="rId2"/>
    <p:sldId id="370" r:id="rId3"/>
    <p:sldId id="259" r:id="rId4"/>
    <p:sldId id="260" r:id="rId5"/>
    <p:sldId id="261" r:id="rId6"/>
    <p:sldId id="262" r:id="rId7"/>
    <p:sldId id="264" r:id="rId8"/>
    <p:sldId id="265" r:id="rId9"/>
    <p:sldId id="263" r:id="rId10"/>
    <p:sldId id="266" r:id="rId11"/>
    <p:sldId id="267" r:id="rId12"/>
    <p:sldId id="268" r:id="rId13"/>
    <p:sldId id="269" r:id="rId14"/>
    <p:sldId id="396" r:id="rId15"/>
    <p:sldId id="386" r:id="rId16"/>
    <p:sldId id="385" r:id="rId17"/>
    <p:sldId id="384" r:id="rId18"/>
    <p:sldId id="383" r:id="rId19"/>
    <p:sldId id="382" r:id="rId20"/>
    <p:sldId id="381" r:id="rId21"/>
    <p:sldId id="380" r:id="rId22"/>
    <p:sldId id="379" r:id="rId23"/>
    <p:sldId id="378" r:id="rId24"/>
    <p:sldId id="399" r:id="rId25"/>
    <p:sldId id="397" r:id="rId26"/>
    <p:sldId id="398" r:id="rId27"/>
    <p:sldId id="270" r:id="rId28"/>
    <p:sldId id="395" r:id="rId29"/>
    <p:sldId id="394" r:id="rId30"/>
    <p:sldId id="393" r:id="rId31"/>
    <p:sldId id="392" r:id="rId32"/>
    <p:sldId id="391" r:id="rId33"/>
    <p:sldId id="390" r:id="rId34"/>
    <p:sldId id="389" r:id="rId35"/>
    <p:sldId id="388" r:id="rId36"/>
    <p:sldId id="387" r:id="rId37"/>
    <p:sldId id="271" r:id="rId38"/>
    <p:sldId id="331" r:id="rId39"/>
    <p:sldId id="333" r:id="rId40"/>
    <p:sldId id="334" r:id="rId41"/>
    <p:sldId id="335" r:id="rId42"/>
    <p:sldId id="332" r:id="rId43"/>
    <p:sldId id="336" r:id="rId44"/>
    <p:sldId id="337" r:id="rId45"/>
    <p:sldId id="338" r:id="rId46"/>
    <p:sldId id="342" r:id="rId47"/>
    <p:sldId id="341" r:id="rId48"/>
    <p:sldId id="340" r:id="rId49"/>
    <p:sldId id="339" r:id="rId50"/>
    <p:sldId id="343" r:id="rId51"/>
    <p:sldId id="344" r:id="rId52"/>
    <p:sldId id="345" r:id="rId53"/>
    <p:sldId id="346" r:id="rId54"/>
    <p:sldId id="347" r:id="rId55"/>
    <p:sldId id="348" r:id="rId56"/>
    <p:sldId id="349" r:id="rId57"/>
    <p:sldId id="350" r:id="rId58"/>
    <p:sldId id="281" r:id="rId59"/>
    <p:sldId id="368" r:id="rId60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79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2CB2E2-E7A1-E9BE-2EE7-2CE8AFBBE6BE}" v="2483" dt="2022-05-10T08:07:14.991"/>
    <p1510:client id="{20E27923-3F64-CA96-36CD-9E61EEBCBA49}" v="28" dt="2022-04-26T14:35:19.600"/>
    <p1510:client id="{3322C9D3-30E1-45D3-9054-10DAED7F98A1}" v="9" dt="2022-05-10T12:42:25.870"/>
    <p1510:client id="{6224D778-63AD-73A1-AD1A-5154E7599A9A}" v="67" dt="2022-05-10T08:11:21.863"/>
    <p1510:client id="{94755E5D-3723-28B5-2155-A4BBDA3E55C5}" v="274" dt="2022-04-27T07:26:52.885"/>
    <p1510:client id="{B225248C-BD33-7DAC-4859-88F7ACBA383A}" v="14" dt="2022-04-26T18:20:49.387"/>
    <p1510:client id="{BB3B3182-BD41-5508-8A8C-1FBE77392116}" v="55" dt="2022-05-07T20:25:18.224"/>
    <p1510:client id="{BFAD2EE0-7C62-DDDD-91EC-53CD31F3DB53}" v="452" dt="2022-04-26T18:53:46.8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643323354856395"/>
          <c:y val="2.0957443786568504E-2"/>
          <c:w val="0.49653905878470378"/>
          <c:h val="0.9237200469435740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de acord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DA4-4A55-B567-04C53397582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1. Oamenii au dreptul sa fie religiosi si sa creada in Dumnezeu, daca asa vor.</c:v>
                </c:pt>
                <c:pt idx="1">
                  <c:v>2. Fiecare om are dreptul sa practice absolut orice religie crede ca i se potriveste.</c:v>
                </c:pt>
                <c:pt idx="2">
                  <c:v>3. Cred ca e normal ca oamenii sa isi poata exprima public credinta prin vorbe, haine, fapte si simboluri religioase</c:v>
                </c:pt>
                <c:pt idx="3">
                  <c:v>4. Este dreptul oamenilor sa nu fie religiosi si sa nu creada in Dumnezeu, daca asa vor.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0.94299999999999995</c:v>
                </c:pt>
                <c:pt idx="1">
                  <c:v>0.88200000000000001</c:v>
                </c:pt>
                <c:pt idx="2">
                  <c:v>0.63900000000000001</c:v>
                </c:pt>
                <c:pt idx="3">
                  <c:v>0.77800000000000002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DA4-4A55-B567-04C5339758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Mai degraba de acord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9BF-445F-91AC-B9E93E36F0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1. Oamenii au dreptul sa fie religiosi si sa creada in Dumnezeu, daca asa vor.</c:v>
                </c:pt>
                <c:pt idx="1">
                  <c:v>2. Fiecare om are dreptul sa practice absolut orice religie crede ca i se potriveste.</c:v>
                </c:pt>
                <c:pt idx="2">
                  <c:v>3. Cred ca e normal ca oamenii sa isi poata exprima public credinta prin vorbe, haine, fapte si simboluri religioase</c:v>
                </c:pt>
                <c:pt idx="3">
                  <c:v>4. Este dreptul oamenilor sa nu fie religiosi si sa nu creada in Dumnezeu, daca asa vor.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5.2000000000000005E-2</c:v>
                </c:pt>
                <c:pt idx="1">
                  <c:v>8.5999999999999993E-2</c:v>
                </c:pt>
                <c:pt idx="2">
                  <c:v>0.20599999999999999</c:v>
                </c:pt>
                <c:pt idx="3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3B3-4836-8B66-E4B4B276ED5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Mai degraba nu sunt de acord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2.6377956024778638E-2"/>
                  <c:y val="2.102235537603228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9BF-445F-91AC-B9E93E36F0AC}"/>
                </c:ext>
              </c:extLst>
            </c:dLbl>
            <c:dLbl>
              <c:idx val="3"/>
              <c:layout>
                <c:manualLayout>
                  <c:x val="-1.0691702473483327E-3"/>
                  <c:y val="2.321499431643152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9BF-445F-91AC-B9E93E36F0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1. Oamenii au dreptul sa fie religiosi si sa creada in Dumnezeu, daca asa vor.</c:v>
                </c:pt>
                <c:pt idx="1">
                  <c:v>2. Fiecare om are dreptul sa practice absolut orice religie crede ca i se potriveste.</c:v>
                </c:pt>
                <c:pt idx="2">
                  <c:v>3. Cred ca e normal ca oamenii sa isi poata exprima public credinta prin vorbe, haine, fapte si simboluri religioase</c:v>
                </c:pt>
                <c:pt idx="3">
                  <c:v>4. Este dreptul oamenilor sa nu fie religiosi si sa nu creada in Dumnezeu, daca asa vor.</c:v>
                </c:pt>
              </c:strCache>
            </c:strRef>
          </c:cat>
          <c:val>
            <c:numRef>
              <c:f>Sheet1!$D$2:$D$5</c:f>
              <c:numCache>
                <c:formatCode>0.0%</c:formatCode>
                <c:ptCount val="4"/>
                <c:pt idx="0">
                  <c:v>2E-3</c:v>
                </c:pt>
                <c:pt idx="1">
                  <c:v>1.4999999999999999E-2</c:v>
                </c:pt>
                <c:pt idx="2">
                  <c:v>9.9000000000000005E-2</c:v>
                </c:pt>
                <c:pt idx="3">
                  <c:v>3.3000000000000002E-2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3B3-4836-8B66-E4B4B276ED5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Dezacord total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2.3715576091700139E-2"/>
                  <c:y val="-2.680316495988963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9BF-445F-91AC-B9E93E36F0AC}"/>
                </c:ext>
              </c:extLst>
            </c:dLbl>
            <c:dLbl>
              <c:idx val="1"/>
              <c:layout>
                <c:manualLayout>
                  <c:x val="2.1816684686586527E-2"/>
                  <c:y val="-1.624921655563026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9BF-445F-91AC-B9E93E36F0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1. Oamenii au dreptul sa fie religiosi si sa creada in Dumnezeu, daca asa vor.</c:v>
                </c:pt>
                <c:pt idx="1">
                  <c:v>2. Fiecare om are dreptul sa practice absolut orice religie crede ca i se potriveste.</c:v>
                </c:pt>
                <c:pt idx="2">
                  <c:v>3. Cred ca e normal ca oamenii sa isi poata exprima public credinta prin vorbe, haine, fapte si simboluri religioase</c:v>
                </c:pt>
                <c:pt idx="3">
                  <c:v>4. Este dreptul oamenilor sa nu fie religiosi si sa nu creada in Dumnezeu, daca asa vor.</c:v>
                </c:pt>
              </c:strCache>
            </c:strRef>
          </c:cat>
          <c:val>
            <c:numRef>
              <c:f>Sheet1!$E$2:$E$5</c:f>
              <c:numCache>
                <c:formatCode>0.0%</c:formatCode>
                <c:ptCount val="4"/>
                <c:pt idx="0">
                  <c:v>3.0000000000000001E-3</c:v>
                </c:pt>
                <c:pt idx="1">
                  <c:v>1.3000000000000001E-2</c:v>
                </c:pt>
                <c:pt idx="2">
                  <c:v>5.4000000000000006E-2</c:v>
                </c:pt>
                <c:pt idx="3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9BF-445F-91AC-B9E93E36F0A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NS/NR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2.1378340365681973E-2"/>
                  <c:y val="-0.1262669219593391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9BF-445F-91AC-B9E93E36F0AC}"/>
                </c:ext>
              </c:extLst>
            </c:dLbl>
            <c:dLbl>
              <c:idx val="1"/>
              <c:layout>
                <c:manualLayout>
                  <c:x val="1.6968532534011743E-2"/>
                  <c:y val="2.089184985723906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9BF-445F-91AC-B9E93E36F0AC}"/>
                </c:ext>
              </c:extLst>
            </c:dLbl>
            <c:dLbl>
              <c:idx val="2"/>
              <c:layout>
                <c:manualLayout>
                  <c:x val="2.0604646648442655E-2"/>
                  <c:y val="-2.32076830828839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9BF-445F-91AC-B9E93E36F0AC}"/>
                </c:ext>
              </c:extLst>
            </c:dLbl>
            <c:dLbl>
              <c:idx val="3"/>
              <c:layout>
                <c:manualLayout>
                  <c:x val="2.9088912915448528E-2"/>
                  <c:y val="1.7022792123817905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9BF-445F-91AC-B9E93E36F0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1. Oamenii au dreptul sa fie religiosi si sa creada in Dumnezeu, daca asa vor.</c:v>
                </c:pt>
                <c:pt idx="1">
                  <c:v>2. Fiecare om are dreptul sa practice absolut orice religie crede ca i se potriveste.</c:v>
                </c:pt>
                <c:pt idx="2">
                  <c:v>3. Cred ca e normal ca oamenii sa isi poata exprima public credinta prin vorbe, haine, fapte si simboluri religioase</c:v>
                </c:pt>
                <c:pt idx="3">
                  <c:v>4. Este dreptul oamenilor sa nu fie religiosi si sa nu creada in Dumnezeu, daca asa vor.</c:v>
                </c:pt>
              </c:strCache>
            </c:strRef>
          </c:cat>
          <c:val>
            <c:numRef>
              <c:f>Sheet1!$F$2:$F$5</c:f>
              <c:numCache>
                <c:formatCode>0.0%</c:formatCode>
                <c:ptCount val="4"/>
                <c:pt idx="1">
                  <c:v>4.0000000000000001E-3</c:v>
                </c:pt>
                <c:pt idx="2">
                  <c:v>2E-3</c:v>
                </c:pt>
                <c:pt idx="3">
                  <c:v>4.0000000000000001E-3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9BF-445F-91AC-B9E93E36F0A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100"/>
        <c:axId val="447498128"/>
        <c:axId val="447497736"/>
      </c:barChart>
      <c:catAx>
        <c:axId val="4474981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497736"/>
        <c:crosses val="autoZero"/>
        <c:auto val="1"/>
        <c:lblAlgn val="ctr"/>
        <c:lblOffset val="100"/>
        <c:noMultiLvlLbl val="0"/>
      </c:catAx>
      <c:valAx>
        <c:axId val="447497736"/>
        <c:scaling>
          <c:orientation val="minMax"/>
          <c:min val="0"/>
        </c:scaling>
        <c:delete val="1"/>
        <c:axPos val="t"/>
        <c:numFmt formatCode="0%" sourceLinked="1"/>
        <c:majorTickMark val="none"/>
        <c:minorTickMark val="none"/>
        <c:tickLblPos val="nextTo"/>
        <c:crossAx val="447498128"/>
        <c:crosses val="autoZero"/>
        <c:crossBetween val="between"/>
        <c:majorUnit val="0.5"/>
        <c:minorUnit val="0.1"/>
      </c:valAx>
      <c:spPr>
        <a:noFill/>
        <a:ln>
          <a:solidFill>
            <a:schemeClr val="bg1"/>
          </a:solidFill>
        </a:ln>
        <a:effectLst/>
      </c:spPr>
    </c:plotArea>
    <c:legend>
      <c:legendPos val="r"/>
      <c:layout>
        <c:manualLayout>
          <c:xMode val="edge"/>
          <c:yMode val="edge"/>
          <c:x val="0.16032352444628234"/>
          <c:y val="0.93036671502438406"/>
          <c:w val="0.81907182890527486"/>
          <c:h val="6.78815134180327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643323354856395"/>
          <c:y val="2.0957443786568504E-2"/>
          <c:w val="0.49653905878470378"/>
          <c:h val="0.9237200469435740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de acord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DA4-4A55-B567-04C53397582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15. Fiecare religie poate interzice credinciosilor sai anumite lucruri, comportamente pe care le considera nepotrivite:</c:v>
                </c:pt>
                <c:pt idx="1">
                  <c:v>16. Fiecare religie/confesiune are dreptul sa incerce sa convinga cat mai multi oameni de adevarul sau:</c:v>
                </c:pt>
                <c:pt idx="2">
                  <c:v>17. Credinciosii nu ar trebui sa accepte anumite lucruri considerate abuzive, pe care religiile le impun oamenilor: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0.29199999999999998</c:v>
                </c:pt>
                <c:pt idx="1">
                  <c:v>0.439</c:v>
                </c:pt>
                <c:pt idx="2">
                  <c:v>0.61099999999999999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DA4-4A55-B567-04C5339758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Mai degraba de acord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15. Fiecare religie poate interzice credinciosilor sai anumite lucruri, comportamente pe care le considera nepotrivite:</c:v>
                </c:pt>
                <c:pt idx="1">
                  <c:v>16. Fiecare religie/confesiune are dreptul sa incerce sa convinga cat mai multi oameni de adevarul sau:</c:v>
                </c:pt>
                <c:pt idx="2">
                  <c:v>17. Credinciosii nu ar trebui sa accepte anumite lucruri considerate abuzive, pe care religiile le impun oamenilor:</c:v>
                </c:pt>
              </c:strCache>
            </c:strRef>
          </c:cat>
          <c:val>
            <c:numRef>
              <c:f>Sheet1!$C$2:$C$4</c:f>
              <c:numCache>
                <c:formatCode>0.0%</c:formatCode>
                <c:ptCount val="3"/>
                <c:pt idx="0">
                  <c:v>0.161</c:v>
                </c:pt>
                <c:pt idx="1">
                  <c:v>0.24600000000000002</c:v>
                </c:pt>
                <c:pt idx="2">
                  <c:v>0.184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3B3-4836-8B66-E4B4B276ED5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Mai degraba nu sunt de acord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15. Fiecare religie poate interzice credinciosilor sai anumite lucruri, comportamente pe care le considera nepotrivite:</c:v>
                </c:pt>
                <c:pt idx="1">
                  <c:v>16. Fiecare religie/confesiune are dreptul sa incerce sa convinga cat mai multi oameni de adevarul sau:</c:v>
                </c:pt>
                <c:pt idx="2">
                  <c:v>17. Credinciosii nu ar trebui sa accepte anumite lucruri considerate abuzive, pe care religiile le impun oamenilor:</c:v>
                </c:pt>
              </c:strCache>
            </c:strRef>
          </c:cat>
          <c:val>
            <c:numRef>
              <c:f>Sheet1!$D$2:$D$4</c:f>
              <c:numCache>
                <c:formatCode>0.0%</c:formatCode>
                <c:ptCount val="3"/>
                <c:pt idx="0">
                  <c:v>0.22400000000000003</c:v>
                </c:pt>
                <c:pt idx="1">
                  <c:v>0.13500000000000001</c:v>
                </c:pt>
                <c:pt idx="2">
                  <c:v>7.9000000000000001E-2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3B3-4836-8B66-E4B4B276ED5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Dezacord total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15. Fiecare religie poate interzice credinciosilor sai anumite lucruri, comportamente pe care le considera nepotrivite:</c:v>
                </c:pt>
                <c:pt idx="1">
                  <c:v>16. Fiecare religie/confesiune are dreptul sa incerce sa convinga cat mai multi oameni de adevarul sau:</c:v>
                </c:pt>
                <c:pt idx="2">
                  <c:v>17. Credinciosii nu ar trebui sa accepte anumite lucruri considerate abuzive, pe care religiile le impun oamenilor:</c:v>
                </c:pt>
              </c:strCache>
            </c:strRef>
          </c:cat>
          <c:val>
            <c:numRef>
              <c:f>Sheet1!$E$2:$E$4</c:f>
              <c:numCache>
                <c:formatCode>0.0%</c:formatCode>
                <c:ptCount val="3"/>
                <c:pt idx="0">
                  <c:v>0.316</c:v>
                </c:pt>
                <c:pt idx="1">
                  <c:v>0.17499999999999999</c:v>
                </c:pt>
                <c:pt idx="2">
                  <c:v>0.11799999999999999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9BF-445F-91AC-B9E93E36F0A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NS/NR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15. Fiecare religie poate interzice credinciosilor sai anumite lucruri, comportamente pe care le considera nepotrivite:</c:v>
                </c:pt>
                <c:pt idx="1">
                  <c:v>16. Fiecare religie/confesiune are dreptul sa incerce sa convinga cat mai multi oameni de adevarul sau:</c:v>
                </c:pt>
                <c:pt idx="2">
                  <c:v>17. Credinciosii nu ar trebui sa accepte anumite lucruri considerate abuzive, pe care religiile le impun oamenilor:</c:v>
                </c:pt>
              </c:strCache>
            </c:strRef>
          </c:cat>
          <c:val>
            <c:numRef>
              <c:f>Sheet1!$F$2:$F$4</c:f>
              <c:numCache>
                <c:formatCode>0.0%</c:formatCode>
                <c:ptCount val="3"/>
                <c:pt idx="0">
                  <c:v>7.000000000000001E-3</c:v>
                </c:pt>
                <c:pt idx="1">
                  <c:v>5.0000000000000001E-3</c:v>
                </c:pt>
                <c:pt idx="2">
                  <c:v>8.0000000000000002E-3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9BF-445F-91AC-B9E93E36F0A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100"/>
        <c:axId val="447498128"/>
        <c:axId val="447497736"/>
      </c:barChart>
      <c:catAx>
        <c:axId val="4474981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497736"/>
        <c:crosses val="autoZero"/>
        <c:auto val="1"/>
        <c:lblAlgn val="ctr"/>
        <c:lblOffset val="100"/>
        <c:noMultiLvlLbl val="0"/>
      </c:catAx>
      <c:valAx>
        <c:axId val="447497736"/>
        <c:scaling>
          <c:orientation val="minMax"/>
          <c:min val="0"/>
        </c:scaling>
        <c:delete val="1"/>
        <c:axPos val="t"/>
        <c:numFmt formatCode="0%" sourceLinked="1"/>
        <c:majorTickMark val="none"/>
        <c:minorTickMark val="none"/>
        <c:tickLblPos val="nextTo"/>
        <c:crossAx val="447498128"/>
        <c:crosses val="autoZero"/>
        <c:crossBetween val="between"/>
        <c:majorUnit val="0.5"/>
        <c:minorUnit val="0.1"/>
      </c:valAx>
      <c:spPr>
        <a:noFill/>
        <a:ln>
          <a:solidFill>
            <a:schemeClr val="bg1"/>
          </a:solidFill>
        </a:ln>
        <a:effectLst/>
      </c:spPr>
    </c:plotArea>
    <c:legend>
      <c:legendPos val="r"/>
      <c:layout>
        <c:manualLayout>
          <c:xMode val="edge"/>
          <c:yMode val="edge"/>
          <c:x val="0.16032352444628234"/>
          <c:y val="0.93036671502438406"/>
          <c:w val="0.81907182890527486"/>
          <c:h val="6.78815134180327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643323354856395"/>
          <c:y val="2.0957443786568504E-2"/>
          <c:w val="0.49653905878470378"/>
          <c:h val="0.9237200469435740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de acord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DA4-4A55-B567-04C53397582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18. In ultima vreme apar noi miscari reigioase care profita de oameni naivi si dezamagiti.</c:v>
                </c:pt>
                <c:pt idx="1">
                  <c:v>19. Statul trebuie sa sprijine cultele/bisericile, pentru ca dreptul la practicarea religiei este un drept fundamental al oamenilor.</c:v>
                </c:pt>
                <c:pt idx="2">
                  <c:v>20. Bisericile/cultele nu trebuie sa astepte ajutor de la stat - fiecare biserica trebuie sa se descurce cu resursele ei si cu ajutorul propriilor credinciosi.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0.46800000000000003</c:v>
                </c:pt>
                <c:pt idx="1">
                  <c:v>0.49700000000000005</c:v>
                </c:pt>
                <c:pt idx="2">
                  <c:v>0.52300000000000002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DA4-4A55-B567-04C5339758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Mai degraba de acord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18. In ultima vreme apar noi miscari reigioase care profita de oameni naivi si dezamagiti.</c:v>
                </c:pt>
                <c:pt idx="1">
                  <c:v>19. Statul trebuie sa sprijine cultele/bisericile, pentru ca dreptul la practicarea religiei este un drept fundamental al oamenilor.</c:v>
                </c:pt>
                <c:pt idx="2">
                  <c:v>20. Bisericile/cultele nu trebuie sa astepte ajutor de la stat - fiecare biserica trebuie sa se descurce cu resursele ei si cu ajutorul propriilor credinciosi.</c:v>
                </c:pt>
              </c:strCache>
            </c:strRef>
          </c:cat>
          <c:val>
            <c:numRef>
              <c:f>Sheet1!$C$2:$C$4</c:f>
              <c:numCache>
                <c:formatCode>0.0%</c:formatCode>
                <c:ptCount val="3"/>
                <c:pt idx="0">
                  <c:v>0.19699999999999998</c:v>
                </c:pt>
                <c:pt idx="1">
                  <c:v>0.18</c:v>
                </c:pt>
                <c:pt idx="2">
                  <c:v>0.21899999999999997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3B3-4836-8B66-E4B4B276ED5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Mai degraba nu sunt de acord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18. In ultima vreme apar noi miscari reigioase care profita de oameni naivi si dezamagiti.</c:v>
                </c:pt>
                <c:pt idx="1">
                  <c:v>19. Statul trebuie sa sprijine cultele/bisericile, pentru ca dreptul la practicarea religiei este un drept fundamental al oamenilor.</c:v>
                </c:pt>
                <c:pt idx="2">
                  <c:v>20. Bisericile/cultele nu trebuie sa astepte ajutor de la stat - fiecare biserica trebuie sa se descurce cu resursele ei si cu ajutorul propriilor credinciosi.</c:v>
                </c:pt>
              </c:strCache>
            </c:strRef>
          </c:cat>
          <c:val>
            <c:numRef>
              <c:f>Sheet1!$D$2:$D$4</c:f>
              <c:numCache>
                <c:formatCode>0.0%</c:formatCode>
                <c:ptCount val="3"/>
                <c:pt idx="0">
                  <c:v>0.122</c:v>
                </c:pt>
                <c:pt idx="1">
                  <c:v>0.15</c:v>
                </c:pt>
                <c:pt idx="2">
                  <c:v>0.14199999999999999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3B3-4836-8B66-E4B4B276ED5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Dezacord total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18. In ultima vreme apar noi miscari reigioase care profita de oameni naivi si dezamagiti.</c:v>
                </c:pt>
                <c:pt idx="1">
                  <c:v>19. Statul trebuie sa sprijine cultele/bisericile, pentru ca dreptul la practicarea religiei este un drept fundamental al oamenilor.</c:v>
                </c:pt>
                <c:pt idx="2">
                  <c:v>20. Bisericile/cultele nu trebuie sa astepte ajutor de la stat - fiecare biserica trebuie sa se descurce cu resursele ei si cu ajutorul propriilor credinciosi.</c:v>
                </c:pt>
              </c:strCache>
            </c:strRef>
          </c:cat>
          <c:val>
            <c:numRef>
              <c:f>Sheet1!$E$2:$E$4</c:f>
              <c:numCache>
                <c:formatCode>0.0%</c:formatCode>
                <c:ptCount val="3"/>
                <c:pt idx="0">
                  <c:v>0.14499999999999999</c:v>
                </c:pt>
                <c:pt idx="1">
                  <c:v>0.16</c:v>
                </c:pt>
                <c:pt idx="2">
                  <c:v>0.111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9BF-445F-91AC-B9E93E36F0A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NS/NR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18. In ultima vreme apar noi miscari reigioase care profita de oameni naivi si dezamagiti.</c:v>
                </c:pt>
                <c:pt idx="1">
                  <c:v>19. Statul trebuie sa sprijine cultele/bisericile, pentru ca dreptul la practicarea religiei este un drept fundamental al oamenilor.</c:v>
                </c:pt>
                <c:pt idx="2">
                  <c:v>20. Bisericile/cultele nu trebuie sa astepte ajutor de la stat - fiecare biserica trebuie sa se descurce cu resursele ei si cu ajutorul propriilor credinciosi.</c:v>
                </c:pt>
              </c:strCache>
            </c:strRef>
          </c:cat>
          <c:val>
            <c:numRef>
              <c:f>Sheet1!$F$2:$F$4</c:f>
              <c:numCache>
                <c:formatCode>0.0%</c:formatCode>
                <c:ptCount val="3"/>
                <c:pt idx="0">
                  <c:v>6.8000000000000005E-2</c:v>
                </c:pt>
                <c:pt idx="1">
                  <c:v>1.3000000000000001E-2</c:v>
                </c:pt>
                <c:pt idx="2">
                  <c:v>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9BF-445F-91AC-B9E93E36F0A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100"/>
        <c:axId val="447498128"/>
        <c:axId val="447497736"/>
      </c:barChart>
      <c:catAx>
        <c:axId val="4474981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497736"/>
        <c:crosses val="autoZero"/>
        <c:auto val="1"/>
        <c:lblAlgn val="ctr"/>
        <c:lblOffset val="100"/>
        <c:noMultiLvlLbl val="0"/>
      </c:catAx>
      <c:valAx>
        <c:axId val="447497736"/>
        <c:scaling>
          <c:orientation val="minMax"/>
          <c:min val="0"/>
        </c:scaling>
        <c:delete val="1"/>
        <c:axPos val="t"/>
        <c:numFmt formatCode="0%" sourceLinked="1"/>
        <c:majorTickMark val="none"/>
        <c:minorTickMark val="none"/>
        <c:tickLblPos val="nextTo"/>
        <c:crossAx val="447498128"/>
        <c:crosses val="autoZero"/>
        <c:crossBetween val="between"/>
        <c:majorUnit val="0.5"/>
        <c:minorUnit val="0.1"/>
      </c:valAx>
      <c:spPr>
        <a:noFill/>
        <a:ln>
          <a:solidFill>
            <a:schemeClr val="bg1"/>
          </a:solidFill>
        </a:ln>
        <a:effectLst/>
      </c:spPr>
    </c:plotArea>
    <c:legend>
      <c:legendPos val="r"/>
      <c:layout>
        <c:manualLayout>
          <c:xMode val="edge"/>
          <c:yMode val="edge"/>
          <c:x val="0.16032352444628234"/>
          <c:y val="0.93036671502438406"/>
          <c:w val="0.81907182890527486"/>
          <c:h val="6.78815134180327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076993221344531"/>
          <c:y val="2.0957443786568504E-2"/>
          <c:w val="0.62282124454796151"/>
          <c:h val="0.923720046943574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18-24 ani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2700" cap="flat" cmpd="sng" algn="ctr">
                <a:solidFill>
                  <a:schemeClr val="dk1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6F81-4B58-9608-288566BB513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2700" cap="flat" cmpd="sng" algn="ctr">
                <a:solidFill>
                  <a:schemeClr val="dk1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6F81-4B58-9608-288566BB513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2700" cap="flat" cmpd="sng" algn="ctr">
                <a:solidFill>
                  <a:schemeClr val="dk1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6F81-4B58-9608-288566BB5134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Intoleranți</c:v>
                </c:pt>
                <c:pt idx="1">
                  <c:v>Intoleranții precauți</c:v>
                </c:pt>
                <c:pt idx="2">
                  <c:v>Indeciși și dezinterasați cu -</c:v>
                </c:pt>
                <c:pt idx="3">
                  <c:v>Indeciși și dezinterasați cu +</c:v>
                </c:pt>
                <c:pt idx="4">
                  <c:v>Toleranți precauti</c:v>
                </c:pt>
                <c:pt idx="5">
                  <c:v>Toleranți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5.5555555555555552E-2</c:v>
                </c:pt>
                <c:pt idx="3">
                  <c:v>0.17777777777777778</c:v>
                </c:pt>
                <c:pt idx="4">
                  <c:v>0.34444444444444444</c:v>
                </c:pt>
                <c:pt idx="5">
                  <c:v>0.42222222222222222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F81-4B58-9608-288566BB513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25-34 ani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Intoleranți</c:v>
                </c:pt>
                <c:pt idx="1">
                  <c:v>Intoleranții precauți</c:v>
                </c:pt>
                <c:pt idx="2">
                  <c:v>Indeciși și dezinterasați cu -</c:v>
                </c:pt>
                <c:pt idx="3">
                  <c:v>Indeciși și dezinterasați cu +</c:v>
                </c:pt>
                <c:pt idx="4">
                  <c:v>Toleranți precauti</c:v>
                </c:pt>
                <c:pt idx="5">
                  <c:v>Toleranți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0</c:v>
                </c:pt>
                <c:pt idx="1">
                  <c:v>6.5789473684210523E-3</c:v>
                </c:pt>
                <c:pt idx="2">
                  <c:v>2.6315789473684209E-2</c:v>
                </c:pt>
                <c:pt idx="3">
                  <c:v>0.22368421052631579</c:v>
                </c:pt>
                <c:pt idx="4">
                  <c:v>0.40131578947368424</c:v>
                </c:pt>
                <c:pt idx="5">
                  <c:v>0.34210526315789475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F81-4B58-9608-288566BB513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35-44 ani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Intoleranți</c:v>
                </c:pt>
                <c:pt idx="1">
                  <c:v>Intoleranții precauți</c:v>
                </c:pt>
                <c:pt idx="2">
                  <c:v>Indeciși și dezinterasați cu -</c:v>
                </c:pt>
                <c:pt idx="3">
                  <c:v>Indeciși și dezinterasați cu +</c:v>
                </c:pt>
                <c:pt idx="4">
                  <c:v>Toleranți precauti</c:v>
                </c:pt>
                <c:pt idx="5">
                  <c:v>Toleranți</c:v>
                </c:pt>
              </c:strCache>
            </c:strRef>
          </c:cat>
          <c:val>
            <c:numRef>
              <c:f>Sheet1!$D$2:$D$7</c:f>
              <c:numCache>
                <c:formatCode>0.0%</c:formatCode>
                <c:ptCount val="6"/>
                <c:pt idx="0">
                  <c:v>0</c:v>
                </c:pt>
                <c:pt idx="1">
                  <c:v>5.5248618784530376E-3</c:v>
                </c:pt>
                <c:pt idx="2">
                  <c:v>3.8674033149171269E-2</c:v>
                </c:pt>
                <c:pt idx="3">
                  <c:v>0.143646408839779</c:v>
                </c:pt>
                <c:pt idx="4">
                  <c:v>0.27624309392265195</c:v>
                </c:pt>
                <c:pt idx="5">
                  <c:v>0.53591160220994472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F81-4B58-9608-288566BB513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45-54 ani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Intoleranți</c:v>
                </c:pt>
                <c:pt idx="1">
                  <c:v>Intoleranții precauți</c:v>
                </c:pt>
                <c:pt idx="2">
                  <c:v>Indeciși și dezinterasați cu -</c:v>
                </c:pt>
                <c:pt idx="3">
                  <c:v>Indeciși și dezinterasați cu +</c:v>
                </c:pt>
                <c:pt idx="4">
                  <c:v>Toleranți precauti</c:v>
                </c:pt>
                <c:pt idx="5">
                  <c:v>Toleranți</c:v>
                </c:pt>
              </c:strCache>
            </c:strRef>
          </c:cat>
          <c:val>
            <c:numRef>
              <c:f>Sheet1!$E$2:$E$7</c:f>
              <c:numCache>
                <c:formatCode>0.0%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3.6269430051813469E-2</c:v>
                </c:pt>
                <c:pt idx="3">
                  <c:v>0.12435233160621761</c:v>
                </c:pt>
                <c:pt idx="4">
                  <c:v>0.41450777202072536</c:v>
                </c:pt>
                <c:pt idx="5">
                  <c:v>0.42487046632124353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F81-4B58-9608-288566BB513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55-64 ani</c:v>
                </c:pt>
              </c:strCache>
            </c:strRef>
          </c:tx>
          <c:spPr>
            <a:solidFill>
              <a:srgbClr val="E1798A"/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Intoleranți</c:v>
                </c:pt>
                <c:pt idx="1">
                  <c:v>Intoleranții precauți</c:v>
                </c:pt>
                <c:pt idx="2">
                  <c:v>Indeciși și dezinterasați cu -</c:v>
                </c:pt>
                <c:pt idx="3">
                  <c:v>Indeciși și dezinterasați cu +</c:v>
                </c:pt>
                <c:pt idx="4">
                  <c:v>Toleranți precauti</c:v>
                </c:pt>
                <c:pt idx="5">
                  <c:v>Toleranți</c:v>
                </c:pt>
              </c:strCache>
            </c:strRef>
          </c:cat>
          <c:val>
            <c:numRef>
              <c:f>Sheet1!$F$2:$F$7</c:f>
              <c:numCache>
                <c:formatCode>0.0%</c:formatCode>
                <c:ptCount val="6"/>
                <c:pt idx="0">
                  <c:v>0</c:v>
                </c:pt>
                <c:pt idx="1">
                  <c:v>2.0134228187919462E-2</c:v>
                </c:pt>
                <c:pt idx="2">
                  <c:v>4.6979865771812082E-2</c:v>
                </c:pt>
                <c:pt idx="3">
                  <c:v>0.13422818791946309</c:v>
                </c:pt>
                <c:pt idx="4">
                  <c:v>0.33557046979865773</c:v>
                </c:pt>
                <c:pt idx="5">
                  <c:v>0.46308724832214765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F81-4B58-9608-288566BB5134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65+</c:v>
                </c:pt>
              </c:strCache>
            </c:strRef>
          </c:tx>
          <c:spPr>
            <a:noFill/>
            <a:ln w="25400" cap="flat" cmpd="sng" algn="ctr">
              <a:solidFill>
                <a:schemeClr val="accent6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Intoleranți</c:v>
                </c:pt>
                <c:pt idx="1">
                  <c:v>Intoleranții precauți</c:v>
                </c:pt>
                <c:pt idx="2">
                  <c:v>Indeciși și dezinterasați cu -</c:v>
                </c:pt>
                <c:pt idx="3">
                  <c:v>Indeciși și dezinterasați cu +</c:v>
                </c:pt>
                <c:pt idx="4">
                  <c:v>Toleranți precauti</c:v>
                </c:pt>
                <c:pt idx="5">
                  <c:v>Toleranți</c:v>
                </c:pt>
              </c:strCache>
            </c:strRef>
          </c:cat>
          <c:val>
            <c:numRef>
              <c:f>Sheet1!$G$2:$G$7</c:f>
            </c:numRef>
          </c:val>
          <c:extLst>
            <c:ext xmlns:c16="http://schemas.microsoft.com/office/drawing/2014/chart" uri="{C3380CC4-5D6E-409C-BE32-E72D297353CC}">
              <c16:uniqueId val="{0000000B-6F81-4B58-9608-288566BB5134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65 + ani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Intoleranți</c:v>
                </c:pt>
                <c:pt idx="1">
                  <c:v>Intoleranții precauți</c:v>
                </c:pt>
                <c:pt idx="2">
                  <c:v>Indeciși și dezinterasați cu -</c:v>
                </c:pt>
                <c:pt idx="3">
                  <c:v>Indeciși și dezinterasați cu +</c:v>
                </c:pt>
                <c:pt idx="4">
                  <c:v>Toleranți precauti</c:v>
                </c:pt>
                <c:pt idx="5">
                  <c:v>Toleranți</c:v>
                </c:pt>
              </c:strCache>
            </c:strRef>
          </c:cat>
          <c:val>
            <c:numRef>
              <c:f>Sheet1!$H$2:$H$7</c:f>
              <c:numCache>
                <c:formatCode>0.0%</c:formatCode>
                <c:ptCount val="6"/>
                <c:pt idx="0">
                  <c:v>0</c:v>
                </c:pt>
                <c:pt idx="1">
                  <c:v>2.9787234042553193E-2</c:v>
                </c:pt>
                <c:pt idx="2">
                  <c:v>4.2553191489361701E-2</c:v>
                </c:pt>
                <c:pt idx="3">
                  <c:v>0.21276595744680851</c:v>
                </c:pt>
                <c:pt idx="4">
                  <c:v>0.34042553191489361</c:v>
                </c:pt>
                <c:pt idx="5">
                  <c:v>0.37446808510638296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E73-4BB9-AEBC-A4D76B483FF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-48"/>
        <c:axId val="447498128"/>
        <c:axId val="447497736"/>
      </c:barChart>
      <c:catAx>
        <c:axId val="4474981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497736"/>
        <c:crosses val="autoZero"/>
        <c:auto val="1"/>
        <c:lblAlgn val="ctr"/>
        <c:lblOffset val="100"/>
        <c:noMultiLvlLbl val="0"/>
      </c:catAx>
      <c:valAx>
        <c:axId val="447497736"/>
        <c:scaling>
          <c:orientation val="minMax"/>
          <c:min val="0"/>
        </c:scaling>
        <c:delete val="1"/>
        <c:axPos val="t"/>
        <c:numFmt formatCode="0.0%" sourceLinked="1"/>
        <c:majorTickMark val="none"/>
        <c:minorTickMark val="none"/>
        <c:tickLblPos val="nextTo"/>
        <c:crossAx val="447498128"/>
        <c:crosses val="autoZero"/>
        <c:crossBetween val="between"/>
        <c:majorUnit val="0.5"/>
        <c:minorUnit val="0.1"/>
      </c:valAx>
      <c:spPr>
        <a:noFill/>
        <a:ln>
          <a:solidFill>
            <a:schemeClr val="bg1"/>
          </a:solidFill>
        </a:ln>
        <a:effectLst/>
      </c:spPr>
    </c:plotArea>
    <c:legend>
      <c:legendPos val="r"/>
      <c:layout>
        <c:manualLayout>
          <c:xMode val="edge"/>
          <c:yMode val="edge"/>
          <c:x val="0.84721713492897088"/>
          <c:y val="0.43874298667920592"/>
          <c:w val="9.148844687763652E-2"/>
          <c:h val="0.322501806676435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076993221344531"/>
          <c:y val="2.0957443786568504E-2"/>
          <c:w val="0.62282124454796151"/>
          <c:h val="0.923720046943574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scoala generala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F81-4B58-9608-288566BB513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F81-4B58-9608-288566BB513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F81-4B58-9608-288566BB5134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Intoleranți</c:v>
                </c:pt>
                <c:pt idx="1">
                  <c:v>Intoleranții precauți</c:v>
                </c:pt>
                <c:pt idx="2">
                  <c:v>Indeciși și dezinterasați cu -</c:v>
                </c:pt>
                <c:pt idx="3">
                  <c:v>Indeciși și dezinterasați cu +</c:v>
                </c:pt>
                <c:pt idx="4">
                  <c:v>Toleranți precauti</c:v>
                </c:pt>
                <c:pt idx="5">
                  <c:v>Toleranți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</c:v>
                </c:pt>
                <c:pt idx="1">
                  <c:v>4.1666666666666657E-2</c:v>
                </c:pt>
                <c:pt idx="2">
                  <c:v>0.1111111111111111</c:v>
                </c:pt>
                <c:pt idx="3">
                  <c:v>0.33333333333333326</c:v>
                </c:pt>
                <c:pt idx="4">
                  <c:v>0.25</c:v>
                </c:pt>
                <c:pt idx="5">
                  <c:v>0.2638888888888889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F81-4B58-9608-288566BB513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liceu sau scoala profesionala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Intoleranți</c:v>
                </c:pt>
                <c:pt idx="1">
                  <c:v>Intoleranții precauți</c:v>
                </c:pt>
                <c:pt idx="2">
                  <c:v>Indeciși și dezinterasați cu -</c:v>
                </c:pt>
                <c:pt idx="3">
                  <c:v>Indeciși și dezinterasați cu +</c:v>
                </c:pt>
                <c:pt idx="4">
                  <c:v>Toleranți precauti</c:v>
                </c:pt>
                <c:pt idx="5">
                  <c:v>Toleranți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0</c:v>
                </c:pt>
                <c:pt idx="1">
                  <c:v>1.1111111111111112E-2</c:v>
                </c:pt>
                <c:pt idx="2">
                  <c:v>4.8148148148148148E-2</c:v>
                </c:pt>
                <c:pt idx="3">
                  <c:v>0.18333333333333332</c:v>
                </c:pt>
                <c:pt idx="4">
                  <c:v>0.40925925925925921</c:v>
                </c:pt>
                <c:pt idx="5">
                  <c:v>0.34814814814814815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F81-4B58-9608-288566BB513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facultate sau studii postuniversitare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Intoleranți</c:v>
                </c:pt>
                <c:pt idx="1">
                  <c:v>Intoleranții precauți</c:v>
                </c:pt>
                <c:pt idx="2">
                  <c:v>Indeciși și dezinterasați cu -</c:v>
                </c:pt>
                <c:pt idx="3">
                  <c:v>Indeciși și dezinterasați cu +</c:v>
                </c:pt>
                <c:pt idx="4">
                  <c:v>Toleranți precauti</c:v>
                </c:pt>
                <c:pt idx="5">
                  <c:v>Toleranți</c:v>
                </c:pt>
              </c:strCache>
            </c:strRef>
          </c:cat>
          <c:val>
            <c:numRef>
              <c:f>Sheet1!$D$2:$D$7</c:f>
              <c:numCache>
                <c:formatCode>0.0%</c:formatCode>
                <c:ptCount val="6"/>
                <c:pt idx="0">
                  <c:v>0</c:v>
                </c:pt>
                <c:pt idx="1">
                  <c:v>7.832898172323759E-3</c:v>
                </c:pt>
                <c:pt idx="2">
                  <c:v>1.3054830287206266E-2</c:v>
                </c:pt>
                <c:pt idx="3">
                  <c:v>0.12010443864229765</c:v>
                </c:pt>
                <c:pt idx="4">
                  <c:v>0.29503916449086159</c:v>
                </c:pt>
                <c:pt idx="5">
                  <c:v>0.56396866840731075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F81-4B58-9608-288566BB513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alta situatie.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Intoleranți</c:v>
                </c:pt>
                <c:pt idx="1">
                  <c:v>Intoleranții precauți</c:v>
                </c:pt>
                <c:pt idx="2">
                  <c:v>Indeciși și dezinterasați cu -</c:v>
                </c:pt>
                <c:pt idx="3">
                  <c:v>Indeciși și dezinterasați cu +</c:v>
                </c:pt>
                <c:pt idx="4">
                  <c:v>Toleranți precauti</c:v>
                </c:pt>
                <c:pt idx="5">
                  <c:v>Toleranți</c:v>
                </c:pt>
              </c:strCache>
            </c:strRef>
          </c:cat>
          <c:val>
            <c:numRef>
              <c:f>Sheet1!$E$2:$E$7</c:f>
              <c:numCache>
                <c:formatCode>0.0%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0.2</c:v>
                </c:pt>
                <c:pt idx="3">
                  <c:v>0.2</c:v>
                </c:pt>
                <c:pt idx="4">
                  <c:v>0</c:v>
                </c:pt>
                <c:pt idx="5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F81-4B58-9608-288566BB513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-48"/>
        <c:axId val="447498128"/>
        <c:axId val="447497736"/>
      </c:barChart>
      <c:catAx>
        <c:axId val="4474981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497736"/>
        <c:crosses val="autoZero"/>
        <c:auto val="1"/>
        <c:lblAlgn val="ctr"/>
        <c:lblOffset val="100"/>
        <c:noMultiLvlLbl val="0"/>
      </c:catAx>
      <c:valAx>
        <c:axId val="447497736"/>
        <c:scaling>
          <c:orientation val="minMax"/>
          <c:min val="0"/>
        </c:scaling>
        <c:delete val="1"/>
        <c:axPos val="t"/>
        <c:numFmt formatCode="0.0%" sourceLinked="1"/>
        <c:majorTickMark val="none"/>
        <c:minorTickMark val="none"/>
        <c:tickLblPos val="nextTo"/>
        <c:crossAx val="447498128"/>
        <c:crosses val="autoZero"/>
        <c:crossBetween val="between"/>
        <c:majorUnit val="0.5"/>
        <c:minorUnit val="0.1"/>
      </c:valAx>
      <c:spPr>
        <a:noFill/>
        <a:ln>
          <a:solidFill>
            <a:schemeClr val="bg1"/>
          </a:solidFill>
        </a:ln>
        <a:effectLst/>
      </c:spPr>
    </c:plotArea>
    <c:legend>
      <c:legendPos val="r"/>
      <c:layout>
        <c:manualLayout>
          <c:xMode val="edge"/>
          <c:yMode val="edge"/>
          <c:x val="0.84721713492897088"/>
          <c:y val="0.38369121799406375"/>
          <c:w val="0.1452176858039691"/>
          <c:h val="0.561059470978718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076993221344531"/>
          <c:y val="2.0957443786568504E-2"/>
          <c:w val="0.62282124454796151"/>
          <c:h val="0.923720046943574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Urban mare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F81-4B58-9608-288566BB513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F81-4B58-9608-288566BB513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F81-4B58-9608-288566BB5134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Intoleranți</c:v>
                </c:pt>
                <c:pt idx="1">
                  <c:v>Intoleranții precauți</c:v>
                </c:pt>
                <c:pt idx="2">
                  <c:v>Indeciși și dezinterasați cu -</c:v>
                </c:pt>
                <c:pt idx="3">
                  <c:v>Indeciși și dezinterasați cu +</c:v>
                </c:pt>
                <c:pt idx="4">
                  <c:v>Toleranți precauti</c:v>
                </c:pt>
                <c:pt idx="5">
                  <c:v>Toleranți</c:v>
                </c:pt>
              </c:strCache>
            </c:strRef>
          </c:cat>
          <c:val>
            <c:numRef>
              <c:f>Sheet1!$B$2:$B$7</c:f>
              <c:numCache>
                <c:formatCode>###0.0%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1.4150943396226417E-2</c:v>
                </c:pt>
                <c:pt idx="3">
                  <c:v>0.13679245283018868</c:v>
                </c:pt>
                <c:pt idx="4">
                  <c:v>0.29716981132075471</c:v>
                </c:pt>
                <c:pt idx="5">
                  <c:v>0.55188679245283023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F81-4B58-9608-288566BB513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Urban mediu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Intoleranți</c:v>
                </c:pt>
                <c:pt idx="1">
                  <c:v>Intoleranții precauți</c:v>
                </c:pt>
                <c:pt idx="2">
                  <c:v>Indeciși și dezinterasați cu -</c:v>
                </c:pt>
                <c:pt idx="3">
                  <c:v>Indeciși și dezinterasați cu +</c:v>
                </c:pt>
                <c:pt idx="4">
                  <c:v>Toleranți precauti</c:v>
                </c:pt>
                <c:pt idx="5">
                  <c:v>Toleranți</c:v>
                </c:pt>
              </c:strCache>
            </c:strRef>
          </c:cat>
          <c:val>
            <c:numRef>
              <c:f>Sheet1!$C$2:$C$7</c:f>
              <c:numCache>
                <c:formatCode>###0.0%</c:formatCode>
                <c:ptCount val="6"/>
                <c:pt idx="0">
                  <c:v>0</c:v>
                </c:pt>
                <c:pt idx="1">
                  <c:v>1.4814814814814815E-2</c:v>
                </c:pt>
                <c:pt idx="2">
                  <c:v>5.185185185185185E-2</c:v>
                </c:pt>
                <c:pt idx="3">
                  <c:v>0.14814814814814814</c:v>
                </c:pt>
                <c:pt idx="4">
                  <c:v>0.37777777777777777</c:v>
                </c:pt>
                <c:pt idx="5">
                  <c:v>0.40740740740740738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F81-4B58-9608-288566BB513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Urban mic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Intoleranți</c:v>
                </c:pt>
                <c:pt idx="1">
                  <c:v>Intoleranții precauți</c:v>
                </c:pt>
                <c:pt idx="2">
                  <c:v>Indeciși și dezinterasați cu -</c:v>
                </c:pt>
                <c:pt idx="3">
                  <c:v>Indeciși și dezinterasați cu +</c:v>
                </c:pt>
                <c:pt idx="4">
                  <c:v>Toleranți precauti</c:v>
                </c:pt>
                <c:pt idx="5">
                  <c:v>Toleranți</c:v>
                </c:pt>
              </c:strCache>
            </c:strRef>
          </c:cat>
          <c:val>
            <c:numRef>
              <c:f>Sheet1!$D$2:$D$7</c:f>
              <c:numCache>
                <c:formatCode>###0.0%</c:formatCode>
                <c:ptCount val="6"/>
                <c:pt idx="0">
                  <c:v>0</c:v>
                </c:pt>
                <c:pt idx="1">
                  <c:v>1.2711864406779662E-2</c:v>
                </c:pt>
                <c:pt idx="2">
                  <c:v>2.9661016949152543E-2</c:v>
                </c:pt>
                <c:pt idx="3">
                  <c:v>0.11440677966101695</c:v>
                </c:pt>
                <c:pt idx="4">
                  <c:v>0.43644067796610175</c:v>
                </c:pt>
                <c:pt idx="5">
                  <c:v>0.40677966101694918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F81-4B58-9608-288566BB513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Rural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Intoleranți</c:v>
                </c:pt>
                <c:pt idx="1">
                  <c:v>Intoleranții precauți</c:v>
                </c:pt>
                <c:pt idx="2">
                  <c:v>Indeciși și dezinterasați cu -</c:v>
                </c:pt>
                <c:pt idx="3">
                  <c:v>Indeciși și dezinterasați cu +</c:v>
                </c:pt>
                <c:pt idx="4">
                  <c:v>Toleranți precauti</c:v>
                </c:pt>
                <c:pt idx="5">
                  <c:v>Toleranți</c:v>
                </c:pt>
              </c:strCache>
            </c:strRef>
          </c:cat>
          <c:val>
            <c:numRef>
              <c:f>Sheet1!$E$2:$E$7</c:f>
              <c:numCache>
                <c:formatCode>###0.0%</c:formatCode>
                <c:ptCount val="6"/>
                <c:pt idx="0">
                  <c:v>0</c:v>
                </c:pt>
                <c:pt idx="1">
                  <c:v>1.6786570743405275E-2</c:v>
                </c:pt>
                <c:pt idx="2">
                  <c:v>5.5155875299760189E-2</c:v>
                </c:pt>
                <c:pt idx="3">
                  <c:v>0.22541966426858512</c:v>
                </c:pt>
                <c:pt idx="4">
                  <c:v>0.32374100719424459</c:v>
                </c:pt>
                <c:pt idx="5">
                  <c:v>0.37889688249400477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F81-4B58-9608-288566BB513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-48"/>
        <c:axId val="447498128"/>
        <c:axId val="447497736"/>
      </c:barChart>
      <c:catAx>
        <c:axId val="4474981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497736"/>
        <c:crosses val="autoZero"/>
        <c:auto val="1"/>
        <c:lblAlgn val="ctr"/>
        <c:lblOffset val="100"/>
        <c:noMultiLvlLbl val="0"/>
      </c:catAx>
      <c:valAx>
        <c:axId val="447497736"/>
        <c:scaling>
          <c:orientation val="minMax"/>
          <c:min val="0"/>
        </c:scaling>
        <c:delete val="1"/>
        <c:axPos val="t"/>
        <c:numFmt formatCode="###0.0%" sourceLinked="1"/>
        <c:majorTickMark val="none"/>
        <c:minorTickMark val="none"/>
        <c:tickLblPos val="nextTo"/>
        <c:crossAx val="447498128"/>
        <c:crosses val="autoZero"/>
        <c:crossBetween val="between"/>
        <c:majorUnit val="0.5"/>
        <c:minorUnit val="0.1"/>
      </c:valAx>
      <c:spPr>
        <a:noFill/>
        <a:ln>
          <a:solidFill>
            <a:schemeClr val="bg1"/>
          </a:solidFill>
        </a:ln>
        <a:effectLst/>
      </c:spPr>
    </c:plotArea>
    <c:legend>
      <c:legendPos val="r"/>
      <c:layout>
        <c:manualLayout>
          <c:xMode val="edge"/>
          <c:yMode val="edge"/>
          <c:x val="0.84721713492897088"/>
          <c:y val="0.43874298667920592"/>
          <c:w val="9.148844687763652E-2"/>
          <c:h val="0.322501806676435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076993221344531"/>
          <c:y val="2.0957443786568504E-2"/>
          <c:w val="0.62282124454796151"/>
          <c:h val="0.923720046943574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Bucuresti (B+IF)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F81-4B58-9608-288566BB513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F81-4B58-9608-288566BB513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F81-4B58-9608-288566BB5134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Intoleranți</c:v>
                </c:pt>
                <c:pt idx="1">
                  <c:v>Intoleranții precauți</c:v>
                </c:pt>
                <c:pt idx="2">
                  <c:v>Indeciși și dezinterasați cu -</c:v>
                </c:pt>
                <c:pt idx="3">
                  <c:v>Indeciși și dezinterasați cu +</c:v>
                </c:pt>
                <c:pt idx="4">
                  <c:v>Toleranți precauti</c:v>
                </c:pt>
                <c:pt idx="5">
                  <c:v>Toleranți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8.1967213114754103E-3</c:v>
                </c:pt>
                <c:pt idx="3">
                  <c:v>0.14754098360655737</c:v>
                </c:pt>
                <c:pt idx="4">
                  <c:v>0.25409836065573771</c:v>
                </c:pt>
                <c:pt idx="5">
                  <c:v>0.5901639344262295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F81-4B58-9608-288566BB513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Dobrogea + Muntenia + Oltenia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Intoleranți</c:v>
                </c:pt>
                <c:pt idx="1">
                  <c:v>Intoleranții precauți</c:v>
                </c:pt>
                <c:pt idx="2">
                  <c:v>Indeciși și dezinterasați cu -</c:v>
                </c:pt>
                <c:pt idx="3">
                  <c:v>Indeciși și dezinterasați cu +</c:v>
                </c:pt>
                <c:pt idx="4">
                  <c:v>Toleranți precauti</c:v>
                </c:pt>
                <c:pt idx="5">
                  <c:v>Toleranți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0</c:v>
                </c:pt>
                <c:pt idx="1">
                  <c:v>1.4970059880239521E-2</c:v>
                </c:pt>
                <c:pt idx="2">
                  <c:v>2.9940119760479042E-2</c:v>
                </c:pt>
                <c:pt idx="3">
                  <c:v>0.1347305389221557</c:v>
                </c:pt>
                <c:pt idx="4">
                  <c:v>0.3473053892215569</c:v>
                </c:pt>
                <c:pt idx="5">
                  <c:v>0.47305389221556887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F81-4B58-9608-288566BB513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Moldova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Intoleranți</c:v>
                </c:pt>
                <c:pt idx="1">
                  <c:v>Intoleranții precauți</c:v>
                </c:pt>
                <c:pt idx="2">
                  <c:v>Indeciși și dezinterasați cu -</c:v>
                </c:pt>
                <c:pt idx="3">
                  <c:v>Indeciși și dezinterasați cu +</c:v>
                </c:pt>
                <c:pt idx="4">
                  <c:v>Toleranți precauti</c:v>
                </c:pt>
                <c:pt idx="5">
                  <c:v>Toleranți</c:v>
                </c:pt>
              </c:strCache>
            </c:strRef>
          </c:cat>
          <c:val>
            <c:numRef>
              <c:f>Sheet1!$D$2:$D$7</c:f>
              <c:numCache>
                <c:formatCode>0.0%</c:formatCode>
                <c:ptCount val="6"/>
                <c:pt idx="0">
                  <c:v>0</c:v>
                </c:pt>
                <c:pt idx="1">
                  <c:v>1.4925373134328356E-2</c:v>
                </c:pt>
                <c:pt idx="2">
                  <c:v>5.9701492537313425E-2</c:v>
                </c:pt>
                <c:pt idx="3">
                  <c:v>0.22885572139303484</c:v>
                </c:pt>
                <c:pt idx="4">
                  <c:v>0.37810945273631835</c:v>
                </c:pt>
                <c:pt idx="5">
                  <c:v>0.31840796019900497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F81-4B58-9608-288566BB513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Transilvania + Banat + Crisana-Maramures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Intoleranți</c:v>
                </c:pt>
                <c:pt idx="1">
                  <c:v>Intoleranții precauți</c:v>
                </c:pt>
                <c:pt idx="2">
                  <c:v>Indeciși și dezinterasați cu -</c:v>
                </c:pt>
                <c:pt idx="3">
                  <c:v>Indeciși și dezinterasați cu +</c:v>
                </c:pt>
                <c:pt idx="4">
                  <c:v>Toleranți precauti</c:v>
                </c:pt>
                <c:pt idx="5">
                  <c:v>Toleranți</c:v>
                </c:pt>
              </c:strCache>
            </c:strRef>
          </c:cat>
          <c:val>
            <c:numRef>
              <c:f>Sheet1!$E$2:$E$7</c:f>
              <c:numCache>
                <c:formatCode>0.0%</c:formatCode>
                <c:ptCount val="6"/>
                <c:pt idx="0">
                  <c:v>0</c:v>
                </c:pt>
                <c:pt idx="1">
                  <c:v>1.1661807580174927E-2</c:v>
                </c:pt>
                <c:pt idx="2">
                  <c:v>4.9562682215743441E-2</c:v>
                </c:pt>
                <c:pt idx="3">
                  <c:v>0.17784256559766765</c:v>
                </c:pt>
                <c:pt idx="4">
                  <c:v>0.37609329446064138</c:v>
                </c:pt>
                <c:pt idx="5">
                  <c:v>0.38483965014577259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F81-4B58-9608-288566BB513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-48"/>
        <c:axId val="447498128"/>
        <c:axId val="447497736"/>
      </c:barChart>
      <c:catAx>
        <c:axId val="4474981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497736"/>
        <c:crosses val="autoZero"/>
        <c:auto val="1"/>
        <c:lblAlgn val="ctr"/>
        <c:lblOffset val="100"/>
        <c:noMultiLvlLbl val="0"/>
      </c:catAx>
      <c:valAx>
        <c:axId val="447497736"/>
        <c:scaling>
          <c:orientation val="minMax"/>
          <c:min val="0"/>
        </c:scaling>
        <c:delete val="1"/>
        <c:axPos val="t"/>
        <c:numFmt formatCode="0.0%" sourceLinked="1"/>
        <c:majorTickMark val="none"/>
        <c:minorTickMark val="none"/>
        <c:tickLblPos val="nextTo"/>
        <c:crossAx val="447498128"/>
        <c:crosses val="autoZero"/>
        <c:crossBetween val="between"/>
        <c:majorUnit val="0.5"/>
        <c:minorUnit val="0.1"/>
      </c:valAx>
      <c:spPr>
        <a:noFill/>
        <a:ln>
          <a:solidFill>
            <a:schemeClr val="bg1"/>
          </a:solidFill>
        </a:ln>
        <a:effectLst/>
      </c:spPr>
    </c:plotArea>
    <c:legend>
      <c:legendPos val="r"/>
      <c:layout>
        <c:manualLayout>
          <c:xMode val="edge"/>
          <c:yMode val="edge"/>
          <c:x val="0.84721713492897088"/>
          <c:y val="0.37058365402141091"/>
          <c:w val="0.13107841240230264"/>
          <c:h val="0.56630249656777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076993221344531"/>
          <c:y val="2.0957443786568504E-2"/>
          <c:w val="0.62282124454796151"/>
          <c:h val="0.923720046943574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Deloc religios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F81-4B58-9608-288566BB513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F81-4B58-9608-288566BB513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F81-4B58-9608-288566BB5134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Intoleranți</c:v>
                </c:pt>
                <c:pt idx="1">
                  <c:v>Intoleranții precauți</c:v>
                </c:pt>
                <c:pt idx="2">
                  <c:v>Indeciși și dezinterasați cu -</c:v>
                </c:pt>
                <c:pt idx="3">
                  <c:v>Indeciși și dezinterasați cu +</c:v>
                </c:pt>
                <c:pt idx="4">
                  <c:v>Toleranți precauti</c:v>
                </c:pt>
                <c:pt idx="5">
                  <c:v>Toleranți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2.2727272727272728E-2</c:v>
                </c:pt>
                <c:pt idx="3">
                  <c:v>6.8181818181818177E-2</c:v>
                </c:pt>
                <c:pt idx="4">
                  <c:v>0.27272727272727271</c:v>
                </c:pt>
                <c:pt idx="5">
                  <c:v>0.63636363636363635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F81-4B58-9608-288566BB513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mai degraba nereligios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Intoleranți</c:v>
                </c:pt>
                <c:pt idx="1">
                  <c:v>Intoleranții precauți</c:v>
                </c:pt>
                <c:pt idx="2">
                  <c:v>Indeciși și dezinterasați cu -</c:v>
                </c:pt>
                <c:pt idx="3">
                  <c:v>Indeciși și dezinterasați cu +</c:v>
                </c:pt>
                <c:pt idx="4">
                  <c:v>Toleranți precauti</c:v>
                </c:pt>
                <c:pt idx="5">
                  <c:v>Toleranți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3.4482758620689655E-2</c:v>
                </c:pt>
                <c:pt idx="3">
                  <c:v>5.1724137931034482E-2</c:v>
                </c:pt>
                <c:pt idx="4">
                  <c:v>0.24137931034482757</c:v>
                </c:pt>
                <c:pt idx="5">
                  <c:v>0.67241379310344829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F81-4B58-9608-288566BB513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asa si asa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Intoleranți</c:v>
                </c:pt>
                <c:pt idx="1">
                  <c:v>Intoleranții precauți</c:v>
                </c:pt>
                <c:pt idx="2">
                  <c:v>Indeciși și dezinterasați cu -</c:v>
                </c:pt>
                <c:pt idx="3">
                  <c:v>Indeciși și dezinterasați cu +</c:v>
                </c:pt>
                <c:pt idx="4">
                  <c:v>Toleranți precauti</c:v>
                </c:pt>
                <c:pt idx="5">
                  <c:v>Toleranți</c:v>
                </c:pt>
              </c:strCache>
            </c:strRef>
          </c:cat>
          <c:val>
            <c:numRef>
              <c:f>Sheet1!$D$2:$D$7</c:f>
              <c:numCache>
                <c:formatCode>0.0%</c:formatCode>
                <c:ptCount val="6"/>
                <c:pt idx="0">
                  <c:v>0</c:v>
                </c:pt>
                <c:pt idx="1">
                  <c:v>3.0769230769230769E-3</c:v>
                </c:pt>
                <c:pt idx="2">
                  <c:v>1.2307692307692308E-2</c:v>
                </c:pt>
                <c:pt idx="3">
                  <c:v>0.12307692307692308</c:v>
                </c:pt>
                <c:pt idx="4">
                  <c:v>0.37538461538461543</c:v>
                </c:pt>
                <c:pt idx="5">
                  <c:v>0.48615384615384616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F81-4B58-9608-288566BB513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mai degraba religios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Intoleranți</c:v>
                </c:pt>
                <c:pt idx="1">
                  <c:v>Intoleranții precauți</c:v>
                </c:pt>
                <c:pt idx="2">
                  <c:v>Indeciși și dezinterasați cu -</c:v>
                </c:pt>
                <c:pt idx="3">
                  <c:v>Indeciși și dezinterasați cu +</c:v>
                </c:pt>
                <c:pt idx="4">
                  <c:v>Toleranți precauti</c:v>
                </c:pt>
                <c:pt idx="5">
                  <c:v>Toleranți</c:v>
                </c:pt>
              </c:strCache>
            </c:strRef>
          </c:cat>
          <c:val>
            <c:numRef>
              <c:f>Sheet1!$E$2:$E$7</c:f>
              <c:numCache>
                <c:formatCode>0.0%</c:formatCode>
                <c:ptCount val="6"/>
                <c:pt idx="0">
                  <c:v>0</c:v>
                </c:pt>
                <c:pt idx="1">
                  <c:v>1.6786570743405275E-2</c:v>
                </c:pt>
                <c:pt idx="2">
                  <c:v>5.0359712230215826E-2</c:v>
                </c:pt>
                <c:pt idx="3">
                  <c:v>0.19424460431654678</c:v>
                </c:pt>
                <c:pt idx="4">
                  <c:v>0.3764988009592326</c:v>
                </c:pt>
                <c:pt idx="5">
                  <c:v>0.3621103117505996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F81-4B58-9608-288566BB513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Foarte religios</c:v>
                </c:pt>
              </c:strCache>
            </c:strRef>
          </c:tx>
          <c:spPr>
            <a:solidFill>
              <a:srgbClr val="E1798A"/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Intoleranți</c:v>
                </c:pt>
                <c:pt idx="1">
                  <c:v>Intoleranții precauți</c:v>
                </c:pt>
                <c:pt idx="2">
                  <c:v>Indeciși și dezinterasați cu -</c:v>
                </c:pt>
                <c:pt idx="3">
                  <c:v>Indeciși și dezinterasați cu +</c:v>
                </c:pt>
                <c:pt idx="4">
                  <c:v>Toleranți precauti</c:v>
                </c:pt>
                <c:pt idx="5">
                  <c:v>Toleranți</c:v>
                </c:pt>
              </c:strCache>
            </c:strRef>
          </c:cat>
          <c:val>
            <c:numRef>
              <c:f>Sheet1!$F$2:$F$7</c:f>
              <c:numCache>
                <c:formatCode>0.0%</c:formatCode>
                <c:ptCount val="6"/>
                <c:pt idx="0">
                  <c:v>0</c:v>
                </c:pt>
                <c:pt idx="1">
                  <c:v>2.6143790849673203E-2</c:v>
                </c:pt>
                <c:pt idx="2">
                  <c:v>7.8431372549019607E-2</c:v>
                </c:pt>
                <c:pt idx="3">
                  <c:v>0.27450980392156865</c:v>
                </c:pt>
                <c:pt idx="4">
                  <c:v>0.30065359477124182</c:v>
                </c:pt>
                <c:pt idx="5">
                  <c:v>0.3202614379084967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F81-4B58-9608-288566BB5134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NS/NR</c:v>
                </c:pt>
              </c:strCache>
            </c:strRef>
          </c:tx>
          <c:spPr>
            <a:noFill/>
            <a:ln w="25400" cap="flat" cmpd="sng" algn="ctr">
              <a:solidFill>
                <a:schemeClr val="accent6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Intoleranți</c:v>
                </c:pt>
                <c:pt idx="1">
                  <c:v>Intoleranții precauți</c:v>
                </c:pt>
                <c:pt idx="2">
                  <c:v>Indeciși și dezinterasați cu -</c:v>
                </c:pt>
                <c:pt idx="3">
                  <c:v>Indeciși și dezinterasați cu +</c:v>
                </c:pt>
                <c:pt idx="4">
                  <c:v>Toleranți precauti</c:v>
                </c:pt>
                <c:pt idx="5">
                  <c:v>Toleranți</c:v>
                </c:pt>
              </c:strCache>
            </c:strRef>
          </c:cat>
          <c:val>
            <c:numRef>
              <c:f>Sheet1!$G$2:$G$7</c:f>
            </c:numRef>
          </c:val>
          <c:extLst>
            <c:ext xmlns:c16="http://schemas.microsoft.com/office/drawing/2014/chart" uri="{C3380CC4-5D6E-409C-BE32-E72D297353CC}">
              <c16:uniqueId val="{0000000B-6F81-4B58-9608-288566BB5134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NS/NR 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Intoleranți</c:v>
                </c:pt>
                <c:pt idx="1">
                  <c:v>Intoleranții precauți</c:v>
                </c:pt>
                <c:pt idx="2">
                  <c:v>Indeciși și dezinterasați cu -</c:v>
                </c:pt>
                <c:pt idx="3">
                  <c:v>Indeciși și dezinterasați cu +</c:v>
                </c:pt>
                <c:pt idx="4">
                  <c:v>Toleranți precauti</c:v>
                </c:pt>
                <c:pt idx="5">
                  <c:v>Toleranți</c:v>
                </c:pt>
              </c:strCache>
            </c:strRef>
          </c:cat>
          <c:val>
            <c:numRef>
              <c:f>Sheet1!$H$2:$H$7</c:f>
              <c:numCache>
                <c:formatCode>###0.0%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0.33333333333333326</c:v>
                </c:pt>
                <c:pt idx="4">
                  <c:v>0.33333333333333326</c:v>
                </c:pt>
                <c:pt idx="5">
                  <c:v>0.33333333333333326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E73-4BB9-AEBC-A4D76B483FF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-48"/>
        <c:axId val="447498128"/>
        <c:axId val="447497736"/>
      </c:barChart>
      <c:catAx>
        <c:axId val="4474981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497736"/>
        <c:crosses val="autoZero"/>
        <c:auto val="1"/>
        <c:lblAlgn val="ctr"/>
        <c:lblOffset val="100"/>
        <c:noMultiLvlLbl val="0"/>
      </c:catAx>
      <c:valAx>
        <c:axId val="447497736"/>
        <c:scaling>
          <c:orientation val="minMax"/>
          <c:min val="0"/>
        </c:scaling>
        <c:delete val="1"/>
        <c:axPos val="t"/>
        <c:numFmt formatCode="0.0%" sourceLinked="1"/>
        <c:majorTickMark val="none"/>
        <c:minorTickMark val="none"/>
        <c:tickLblPos val="nextTo"/>
        <c:crossAx val="447498128"/>
        <c:crosses val="autoZero"/>
        <c:crossBetween val="between"/>
        <c:majorUnit val="0.5"/>
        <c:minorUnit val="0.1"/>
      </c:valAx>
      <c:spPr>
        <a:noFill/>
        <a:ln>
          <a:solidFill>
            <a:schemeClr val="bg1"/>
          </a:solidFill>
        </a:ln>
        <a:effectLst/>
      </c:spPr>
    </c:plotArea>
    <c:legend>
      <c:legendPos val="r"/>
      <c:layout>
        <c:manualLayout>
          <c:xMode val="edge"/>
          <c:yMode val="edge"/>
          <c:x val="0.84721713492897088"/>
          <c:y val="0.43874298667920592"/>
          <c:w val="0.13956197644330251"/>
          <c:h val="0.54362154955910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076993221344531"/>
          <c:y val="2.0957443786568504E-2"/>
          <c:w val="0.62282124454796151"/>
          <c:h val="0.923720046943574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Ortodox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F81-4B58-9608-288566BB513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F81-4B58-9608-288566BB513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F81-4B58-9608-288566BB5134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Intoleranți</c:v>
                </c:pt>
                <c:pt idx="1">
                  <c:v>Intoleranții precauți</c:v>
                </c:pt>
                <c:pt idx="2">
                  <c:v>Indeciși și dezinterasați cu -</c:v>
                </c:pt>
                <c:pt idx="3">
                  <c:v>Indeciși și dezinterasați cu +</c:v>
                </c:pt>
                <c:pt idx="4">
                  <c:v>Toleranți precauti</c:v>
                </c:pt>
                <c:pt idx="5">
                  <c:v>Toleranți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</c:v>
                </c:pt>
                <c:pt idx="1">
                  <c:v>1.1337868480725623E-2</c:v>
                </c:pt>
                <c:pt idx="2">
                  <c:v>3.8548752834467119E-2</c:v>
                </c:pt>
                <c:pt idx="3">
                  <c:v>0.18140589569160998</c:v>
                </c:pt>
                <c:pt idx="4">
                  <c:v>0.35941043083900226</c:v>
                </c:pt>
                <c:pt idx="5">
                  <c:v>0.40929705215419498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F81-4B58-9608-288566BB513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Romano-Catolic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Intoleranți</c:v>
                </c:pt>
                <c:pt idx="1">
                  <c:v>Intoleranții precauți</c:v>
                </c:pt>
                <c:pt idx="2">
                  <c:v>Indeciși și dezinterasați cu -</c:v>
                </c:pt>
                <c:pt idx="3">
                  <c:v>Indeciși și dezinterasați cu +</c:v>
                </c:pt>
                <c:pt idx="4">
                  <c:v>Toleranți precauti</c:v>
                </c:pt>
                <c:pt idx="5">
                  <c:v>Toleranți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0</c:v>
                </c:pt>
                <c:pt idx="1">
                  <c:v>3.2258064516129031E-2</c:v>
                </c:pt>
                <c:pt idx="2">
                  <c:v>9.6774193548387094E-2</c:v>
                </c:pt>
                <c:pt idx="3">
                  <c:v>9.6774193548387094E-2</c:v>
                </c:pt>
                <c:pt idx="4">
                  <c:v>0.29032258064516131</c:v>
                </c:pt>
                <c:pt idx="5">
                  <c:v>0.4838709677419355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F81-4B58-9608-288566BB513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Greco-Catolic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Intoleranți</c:v>
                </c:pt>
                <c:pt idx="1">
                  <c:v>Intoleranții precauți</c:v>
                </c:pt>
                <c:pt idx="2">
                  <c:v>Indeciși și dezinterasați cu -</c:v>
                </c:pt>
                <c:pt idx="3">
                  <c:v>Indeciși și dezinterasați cu +</c:v>
                </c:pt>
                <c:pt idx="4">
                  <c:v>Toleranți precauti</c:v>
                </c:pt>
                <c:pt idx="5">
                  <c:v>Toleranți</c:v>
                </c:pt>
              </c:strCache>
            </c:strRef>
          </c:cat>
          <c:val>
            <c:numRef>
              <c:f>Sheet1!$D$2:$D$7</c:f>
              <c:numCache>
                <c:formatCode>0.0%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7.6923076923076927E-2</c:v>
                </c:pt>
                <c:pt idx="3">
                  <c:v>0.15384615384615385</c:v>
                </c:pt>
                <c:pt idx="4">
                  <c:v>0.30769230769230771</c:v>
                </c:pt>
                <c:pt idx="5">
                  <c:v>0.46153846153846151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F81-4B58-9608-288566BB513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Reformat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Intoleranți</c:v>
                </c:pt>
                <c:pt idx="1">
                  <c:v>Intoleranții precauți</c:v>
                </c:pt>
                <c:pt idx="2">
                  <c:v>Indeciși și dezinterasați cu -</c:v>
                </c:pt>
                <c:pt idx="3">
                  <c:v>Indeciși și dezinterasați cu +</c:v>
                </c:pt>
                <c:pt idx="4">
                  <c:v>Toleranți precauti</c:v>
                </c:pt>
                <c:pt idx="5">
                  <c:v>Toleranți</c:v>
                </c:pt>
              </c:strCache>
            </c:strRef>
          </c:cat>
          <c:val>
            <c:numRef>
              <c:f>Sheet1!$E$2:$E$7</c:f>
              <c:numCache>
                <c:formatCode>0.0%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0.125</c:v>
                </c:pt>
                <c:pt idx="4">
                  <c:v>0.375</c:v>
                </c:pt>
                <c:pt idx="5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F81-4B58-9608-288566BB513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Alta religie/confesiune</c:v>
                </c:pt>
              </c:strCache>
            </c:strRef>
          </c:tx>
          <c:spPr>
            <a:solidFill>
              <a:srgbClr val="E1798A"/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Intoleranți</c:v>
                </c:pt>
                <c:pt idx="1">
                  <c:v>Intoleranții precauți</c:v>
                </c:pt>
                <c:pt idx="2">
                  <c:v>Indeciși și dezinterasați cu -</c:v>
                </c:pt>
                <c:pt idx="3">
                  <c:v>Indeciși și dezinterasați cu +</c:v>
                </c:pt>
                <c:pt idx="4">
                  <c:v>Toleranți precauti</c:v>
                </c:pt>
                <c:pt idx="5">
                  <c:v>Toleranți</c:v>
                </c:pt>
              </c:strCache>
            </c:strRef>
          </c:cat>
          <c:val>
            <c:numRef>
              <c:f>Sheet1!$F$2:$F$7</c:f>
              <c:numCache>
                <c:formatCode>0.0%</c:formatCode>
                <c:ptCount val="6"/>
                <c:pt idx="0">
                  <c:v>0</c:v>
                </c:pt>
                <c:pt idx="1">
                  <c:v>2.2727272727272728E-2</c:v>
                </c:pt>
                <c:pt idx="2">
                  <c:v>2.2727272727272728E-2</c:v>
                </c:pt>
                <c:pt idx="3">
                  <c:v>6.8181818181818177E-2</c:v>
                </c:pt>
                <c:pt idx="4">
                  <c:v>0.31818181818181818</c:v>
                </c:pt>
                <c:pt idx="5">
                  <c:v>0.56818181818181823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F81-4B58-9608-288566BB5134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Ateu/Agnostic</c:v>
                </c:pt>
              </c:strCache>
            </c:strRef>
          </c:tx>
          <c:spPr>
            <a:noFill/>
            <a:ln w="25400" cap="flat" cmpd="sng" algn="ctr">
              <a:solidFill>
                <a:schemeClr val="accent6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Intoleranți</c:v>
                </c:pt>
                <c:pt idx="1">
                  <c:v>Intoleranții precauți</c:v>
                </c:pt>
                <c:pt idx="2">
                  <c:v>Indeciși și dezinterasați cu -</c:v>
                </c:pt>
                <c:pt idx="3">
                  <c:v>Indeciși și dezinterasați cu +</c:v>
                </c:pt>
                <c:pt idx="4">
                  <c:v>Toleranți precauti</c:v>
                </c:pt>
                <c:pt idx="5">
                  <c:v>Toleranți</c:v>
                </c:pt>
              </c:strCache>
            </c:strRef>
          </c:cat>
          <c:val>
            <c:numRef>
              <c:f>Sheet1!$G$2:$G$7</c:f>
            </c:numRef>
          </c:val>
          <c:extLst>
            <c:ext xmlns:c16="http://schemas.microsoft.com/office/drawing/2014/chart" uri="{C3380CC4-5D6E-409C-BE32-E72D297353CC}">
              <c16:uniqueId val="{0000000B-6F81-4B58-9608-288566BB5134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Ateu/Agnostic 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Intoleranți</c:v>
                </c:pt>
                <c:pt idx="1">
                  <c:v>Intoleranții precauți</c:v>
                </c:pt>
                <c:pt idx="2">
                  <c:v>Indeciși și dezinterasați cu -</c:v>
                </c:pt>
                <c:pt idx="3">
                  <c:v>Indeciși și dezinterasați cu +</c:v>
                </c:pt>
                <c:pt idx="4">
                  <c:v>Toleranți precauti</c:v>
                </c:pt>
                <c:pt idx="5">
                  <c:v>Toleranți</c:v>
                </c:pt>
              </c:strCache>
            </c:strRef>
          </c:cat>
          <c:val>
            <c:numRef>
              <c:f>Sheet1!$H$2:$H$7</c:f>
              <c:numCache>
                <c:formatCode>0.0%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0.05</c:v>
                </c:pt>
                <c:pt idx="3">
                  <c:v>0</c:v>
                </c:pt>
                <c:pt idx="4">
                  <c:v>0.2</c:v>
                </c:pt>
                <c:pt idx="5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E73-4BB9-AEBC-A4D76B483FFB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NS/NR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Intoleranți</c:v>
                </c:pt>
                <c:pt idx="1">
                  <c:v>Intoleranții precauți</c:v>
                </c:pt>
                <c:pt idx="2">
                  <c:v>Indeciși și dezinterasați cu -</c:v>
                </c:pt>
                <c:pt idx="3">
                  <c:v>Indeciși și dezinterasați cu +</c:v>
                </c:pt>
                <c:pt idx="4">
                  <c:v>Toleranți precauti</c:v>
                </c:pt>
                <c:pt idx="5">
                  <c:v>Toleranți</c:v>
                </c:pt>
              </c:strCache>
            </c:strRef>
          </c:cat>
          <c:val>
            <c:numRef>
              <c:f>Sheet1!$I$2:$I$7</c:f>
              <c:numCache>
                <c:formatCode>0.0%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0.5</c:v>
                </c:pt>
                <c:pt idx="4">
                  <c:v>0.5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EFA-4531-9DC7-2F93154A832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-48"/>
        <c:axId val="447498128"/>
        <c:axId val="447497736"/>
      </c:barChart>
      <c:catAx>
        <c:axId val="4474981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497736"/>
        <c:crosses val="autoZero"/>
        <c:auto val="1"/>
        <c:lblAlgn val="ctr"/>
        <c:lblOffset val="100"/>
        <c:noMultiLvlLbl val="0"/>
      </c:catAx>
      <c:valAx>
        <c:axId val="447497736"/>
        <c:scaling>
          <c:orientation val="minMax"/>
          <c:min val="0"/>
        </c:scaling>
        <c:delete val="1"/>
        <c:axPos val="t"/>
        <c:numFmt formatCode="0.0%" sourceLinked="1"/>
        <c:majorTickMark val="none"/>
        <c:minorTickMark val="none"/>
        <c:tickLblPos val="nextTo"/>
        <c:crossAx val="447498128"/>
        <c:crosses val="autoZero"/>
        <c:crossBetween val="between"/>
        <c:majorUnit val="0.5"/>
        <c:minorUnit val="0.1"/>
      </c:valAx>
      <c:spPr>
        <a:noFill/>
        <a:ln>
          <a:solidFill>
            <a:schemeClr val="bg1"/>
          </a:solidFill>
        </a:ln>
        <a:effectLst/>
      </c:spPr>
    </c:plotArea>
    <c:legend>
      <c:legendPos val="r"/>
      <c:layout>
        <c:manualLayout>
          <c:xMode val="edge"/>
          <c:yMode val="edge"/>
          <c:x val="0.84721713492897088"/>
          <c:y val="0.43874298667920592"/>
          <c:w val="0.15278286507102926"/>
          <c:h val="0.360415502118776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643323354856395"/>
          <c:y val="1.3993518225899936E-2"/>
          <c:w val="0.49653905878470378"/>
          <c:h val="0.9237200469435740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de acord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DA4-4A55-B567-04C53397582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21. Refugiatii trebuie acceptati indiferent de religia lor, de cultura sau de tara din care vin:</c:v>
                </c:pt>
                <c:pt idx="1">
                  <c:v>22. Migrantii din vecinatatea tarii noastre trebuie acceptati si ajutati intr-o masura mai mare decat migrantii proveniti din alte regiuni mai indepartate:</c:v>
                </c:pt>
                <c:pt idx="2">
                  <c:v>23. Tarile UE au acceptat prea multi refugiati si migranti in ultimii ani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0.74299999999999999</c:v>
                </c:pt>
                <c:pt idx="1">
                  <c:v>0.27300000000000002</c:v>
                </c:pt>
                <c:pt idx="2">
                  <c:v>0.32300000000000006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DA4-4A55-B567-04C5339758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Mai degraba de acord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21. Refugiatii trebuie acceptati indiferent de religia lor, de cultura sau de tara din care vin:</c:v>
                </c:pt>
                <c:pt idx="1">
                  <c:v>22. Migrantii din vecinatatea tarii noastre trebuie acceptati si ajutati intr-o masura mai mare decat migrantii proveniti din alte regiuni mai indepartate:</c:v>
                </c:pt>
                <c:pt idx="2">
                  <c:v>23. Tarile UE au acceptat prea multi refugiati si migranti in ultimii ani</c:v>
                </c:pt>
              </c:strCache>
            </c:strRef>
          </c:cat>
          <c:val>
            <c:numRef>
              <c:f>Sheet1!$C$2:$C$4</c:f>
              <c:numCache>
                <c:formatCode>0.0%</c:formatCode>
                <c:ptCount val="3"/>
                <c:pt idx="0">
                  <c:v>0.157</c:v>
                </c:pt>
                <c:pt idx="1">
                  <c:v>0.14499999999999999</c:v>
                </c:pt>
                <c:pt idx="2">
                  <c:v>0.23100000000000001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3B3-4836-8B66-E4B4B276ED5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Mai degraba nu sunt de acord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1.0258422733863456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403-4C4A-A19A-F5F2BB0914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21. Refugiatii trebuie acceptati indiferent de religia lor, de cultura sau de tara din care vin:</c:v>
                </c:pt>
                <c:pt idx="1">
                  <c:v>22. Migrantii din vecinatatea tarii noastre trebuie acceptati si ajutati intr-o masura mai mare decat migrantii proveniti din alte regiuni mai indepartate:</c:v>
                </c:pt>
                <c:pt idx="2">
                  <c:v>23. Tarile UE au acceptat prea multi refugiati si migranti in ultimii ani</c:v>
                </c:pt>
              </c:strCache>
            </c:strRef>
          </c:cat>
          <c:val>
            <c:numRef>
              <c:f>Sheet1!$D$2:$D$4</c:f>
              <c:numCache>
                <c:formatCode>0.0%</c:formatCode>
                <c:ptCount val="3"/>
                <c:pt idx="0">
                  <c:v>5.4000000000000006E-2</c:v>
                </c:pt>
                <c:pt idx="1">
                  <c:v>0.16200000000000001</c:v>
                </c:pt>
                <c:pt idx="2">
                  <c:v>0.14599999999999999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3B3-4836-8B66-E4B4B276ED5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Dezacord total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2.3257769283119584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403-4C4A-A19A-F5F2BB0914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21. Refugiatii trebuie acceptati indiferent de religia lor, de cultura sau de tara din care vin:</c:v>
                </c:pt>
                <c:pt idx="1">
                  <c:v>22. Migrantii din vecinatatea tarii noastre trebuie acceptati si ajutati intr-o masura mai mare decat migrantii proveniti din alte regiuni mai indepartate:</c:v>
                </c:pt>
                <c:pt idx="2">
                  <c:v>23. Tarile UE au acceptat prea multi refugiati si migranti in ultimii ani</c:v>
                </c:pt>
              </c:strCache>
            </c:strRef>
          </c:cat>
          <c:val>
            <c:numRef>
              <c:f>Sheet1!$E$2:$E$4</c:f>
              <c:numCache>
                <c:formatCode>0.0%</c:formatCode>
                <c:ptCount val="3"/>
                <c:pt idx="0">
                  <c:v>3.9E-2</c:v>
                </c:pt>
                <c:pt idx="1">
                  <c:v>0.41399999999999998</c:v>
                </c:pt>
                <c:pt idx="2">
                  <c:v>0.24199999999999999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9BF-445F-91AC-B9E93E36F0A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NS/NR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21. Refugiatii trebuie acceptati indiferent de religia lor, de cultura sau de tara din care vin:</c:v>
                </c:pt>
                <c:pt idx="1">
                  <c:v>22. Migrantii din vecinatatea tarii noastre trebuie acceptati si ajutati intr-o masura mai mare decat migrantii proveniti din alte regiuni mai indepartate:</c:v>
                </c:pt>
                <c:pt idx="2">
                  <c:v>23. Tarile UE au acceptat prea multi refugiati si migranti in ultimii ani</c:v>
                </c:pt>
              </c:strCache>
            </c:strRef>
          </c:cat>
          <c:val>
            <c:numRef>
              <c:f>Sheet1!$F$2:$F$4</c:f>
              <c:numCache>
                <c:formatCode>0.0%</c:formatCode>
                <c:ptCount val="3"/>
                <c:pt idx="0">
                  <c:v>7.000000000000001E-3</c:v>
                </c:pt>
                <c:pt idx="1">
                  <c:v>6.0000000000000001E-3</c:v>
                </c:pt>
                <c:pt idx="2">
                  <c:v>5.800000000000001E-2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9BF-445F-91AC-B9E93E36F0A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100"/>
        <c:axId val="447498128"/>
        <c:axId val="447497736"/>
      </c:barChart>
      <c:catAx>
        <c:axId val="4474981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497736"/>
        <c:crosses val="autoZero"/>
        <c:auto val="1"/>
        <c:lblAlgn val="ctr"/>
        <c:lblOffset val="100"/>
        <c:noMultiLvlLbl val="0"/>
      </c:catAx>
      <c:valAx>
        <c:axId val="447497736"/>
        <c:scaling>
          <c:orientation val="minMax"/>
          <c:min val="0"/>
        </c:scaling>
        <c:delete val="1"/>
        <c:axPos val="t"/>
        <c:numFmt formatCode="0%" sourceLinked="1"/>
        <c:majorTickMark val="none"/>
        <c:minorTickMark val="none"/>
        <c:tickLblPos val="nextTo"/>
        <c:crossAx val="447498128"/>
        <c:crosses val="autoZero"/>
        <c:crossBetween val="between"/>
        <c:majorUnit val="0.5"/>
        <c:minorUnit val="0.1"/>
      </c:valAx>
      <c:spPr>
        <a:noFill/>
        <a:ln>
          <a:solidFill>
            <a:schemeClr val="bg1"/>
          </a:solidFill>
        </a:ln>
        <a:effectLst/>
      </c:spPr>
    </c:plotArea>
    <c:legend>
      <c:legendPos val="r"/>
      <c:layout>
        <c:manualLayout>
          <c:xMode val="edge"/>
          <c:yMode val="edge"/>
          <c:x val="0.16032352444628234"/>
          <c:y val="0.93036671502438406"/>
          <c:w val="0.81907182890527486"/>
          <c:h val="6.78815134180327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076993221344531"/>
          <c:y val="2.0957443786568504E-2"/>
          <c:w val="0.62282124454796151"/>
          <c:h val="0.923720046943574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18-24 ani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F81-4B58-9608-288566BB513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F81-4B58-9608-288566BB513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F81-4B58-9608-288566BB5134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Total de acord</c:v>
                </c:pt>
                <c:pt idx="1">
                  <c:v>Mai degraba de acord</c:v>
                </c:pt>
                <c:pt idx="2">
                  <c:v>Mai degraba nu sunt de acord</c:v>
                </c:pt>
                <c:pt idx="3">
                  <c:v>Dezacord total</c:v>
                </c:pt>
                <c:pt idx="4">
                  <c:v>NS/NR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0.81111111111111112</c:v>
                </c:pt>
                <c:pt idx="1">
                  <c:v>0.1111111111111111</c:v>
                </c:pt>
                <c:pt idx="2">
                  <c:v>3.3333333333333333E-2</c:v>
                </c:pt>
                <c:pt idx="3">
                  <c:v>4.4444444444444446E-2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F81-4B58-9608-288566BB513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25-34 ani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 de acord</c:v>
                </c:pt>
                <c:pt idx="1">
                  <c:v>Mai degraba de acord</c:v>
                </c:pt>
                <c:pt idx="2">
                  <c:v>Mai degraba nu sunt de acord</c:v>
                </c:pt>
                <c:pt idx="3">
                  <c:v>Dezacord total</c:v>
                </c:pt>
                <c:pt idx="4">
                  <c:v>NS/NR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0.76315789473684215</c:v>
                </c:pt>
                <c:pt idx="1">
                  <c:v>0.13157894736842105</c:v>
                </c:pt>
                <c:pt idx="2">
                  <c:v>5.2631578947368418E-2</c:v>
                </c:pt>
                <c:pt idx="3">
                  <c:v>4.6052631578947366E-2</c:v>
                </c:pt>
                <c:pt idx="4">
                  <c:v>6.5789473684210523E-3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F81-4B58-9608-288566BB513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35-44 ani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 de acord</c:v>
                </c:pt>
                <c:pt idx="1">
                  <c:v>Mai degraba de acord</c:v>
                </c:pt>
                <c:pt idx="2">
                  <c:v>Mai degraba nu sunt de acord</c:v>
                </c:pt>
                <c:pt idx="3">
                  <c:v>Dezacord total</c:v>
                </c:pt>
                <c:pt idx="4">
                  <c:v>NS/NR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0.71823204419889508</c:v>
                </c:pt>
                <c:pt idx="1">
                  <c:v>0.14917127071823205</c:v>
                </c:pt>
                <c:pt idx="2">
                  <c:v>8.2872928176795563E-2</c:v>
                </c:pt>
                <c:pt idx="3">
                  <c:v>3.8674033149171269E-2</c:v>
                </c:pt>
                <c:pt idx="4">
                  <c:v>1.1049723756906075E-2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F81-4B58-9608-288566BB513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45-54 ani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 de acord</c:v>
                </c:pt>
                <c:pt idx="1">
                  <c:v>Mai degraba de acord</c:v>
                </c:pt>
                <c:pt idx="2">
                  <c:v>Mai degraba nu sunt de acord</c:v>
                </c:pt>
                <c:pt idx="3">
                  <c:v>Dezacord total</c:v>
                </c:pt>
                <c:pt idx="4">
                  <c:v>NS/NR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>
                  <c:v>0.73056994818652854</c:v>
                </c:pt>
                <c:pt idx="1">
                  <c:v>0.15544041450777202</c:v>
                </c:pt>
                <c:pt idx="2">
                  <c:v>6.2176165803108807E-2</c:v>
                </c:pt>
                <c:pt idx="3">
                  <c:v>4.1450777202072547E-2</c:v>
                </c:pt>
                <c:pt idx="4">
                  <c:v>1.0362694300518137E-2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F81-4B58-9608-288566BB513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55-64 ani</c:v>
                </c:pt>
              </c:strCache>
            </c:strRef>
          </c:tx>
          <c:spPr>
            <a:solidFill>
              <a:srgbClr val="E1798A"/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 de acord</c:v>
                </c:pt>
                <c:pt idx="1">
                  <c:v>Mai degraba de acord</c:v>
                </c:pt>
                <c:pt idx="2">
                  <c:v>Mai degraba nu sunt de acord</c:v>
                </c:pt>
                <c:pt idx="3">
                  <c:v>Dezacord total</c:v>
                </c:pt>
                <c:pt idx="4">
                  <c:v>NS/NR</c:v>
                </c:pt>
              </c:strCache>
            </c:strRef>
          </c:cat>
          <c:val>
            <c:numRef>
              <c:f>Sheet1!$F$2:$F$6</c:f>
              <c:numCache>
                <c:formatCode>0.0%</c:formatCode>
                <c:ptCount val="5"/>
                <c:pt idx="0">
                  <c:v>0.67785234899328861</c:v>
                </c:pt>
                <c:pt idx="1">
                  <c:v>0.19463087248322147</c:v>
                </c:pt>
                <c:pt idx="2">
                  <c:v>7.3825503355704702E-2</c:v>
                </c:pt>
                <c:pt idx="3">
                  <c:v>4.6979865771812082E-2</c:v>
                </c:pt>
                <c:pt idx="4">
                  <c:v>6.7114093959731551E-3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F81-4B58-9608-288566BB5134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65+</c:v>
                </c:pt>
              </c:strCache>
            </c:strRef>
          </c:tx>
          <c:spPr>
            <a:noFill/>
            <a:ln w="25400" cap="flat" cmpd="sng" algn="ctr">
              <a:solidFill>
                <a:schemeClr val="accent6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 de acord</c:v>
                </c:pt>
                <c:pt idx="1">
                  <c:v>Mai degraba de acord</c:v>
                </c:pt>
                <c:pt idx="2">
                  <c:v>Mai degraba nu sunt de acord</c:v>
                </c:pt>
                <c:pt idx="3">
                  <c:v>Dezacord total</c:v>
                </c:pt>
                <c:pt idx="4">
                  <c:v>NS/NR</c:v>
                </c:pt>
              </c:strCache>
            </c:strRef>
          </c:cat>
          <c:val>
            <c:numRef>
              <c:f>Sheet1!$G$2:$G$6</c:f>
            </c:numRef>
          </c:val>
          <c:extLst>
            <c:ext xmlns:c16="http://schemas.microsoft.com/office/drawing/2014/chart" uri="{C3380CC4-5D6E-409C-BE32-E72D297353CC}">
              <c16:uniqueId val="{0000000B-6F81-4B58-9608-288566BB5134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65+ ani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 de acord</c:v>
                </c:pt>
                <c:pt idx="1">
                  <c:v>Mai degraba de acord</c:v>
                </c:pt>
                <c:pt idx="2">
                  <c:v>Mai degraba nu sunt de acord</c:v>
                </c:pt>
                <c:pt idx="3">
                  <c:v>Dezacord total</c:v>
                </c:pt>
                <c:pt idx="4">
                  <c:v>NS/NR</c:v>
                </c:pt>
              </c:strCache>
            </c:strRef>
          </c:cat>
          <c:val>
            <c:numRef>
              <c:f>Sheet1!$H$2:$H$6</c:f>
              <c:numCache>
                <c:formatCode>0.0%</c:formatCode>
                <c:ptCount val="5"/>
                <c:pt idx="0">
                  <c:v>0.7744680851063831</c:v>
                </c:pt>
                <c:pt idx="1">
                  <c:v>0.17446808510638298</c:v>
                </c:pt>
                <c:pt idx="2">
                  <c:v>2.1276595744680851E-2</c:v>
                </c:pt>
                <c:pt idx="3">
                  <c:v>2.5531914893617016E-2</c:v>
                </c:pt>
                <c:pt idx="4">
                  <c:v>4.2553191489361703E-3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E73-4BB9-AEBC-A4D76B483FF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-48"/>
        <c:axId val="447498128"/>
        <c:axId val="447497736"/>
      </c:barChart>
      <c:catAx>
        <c:axId val="4474981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497736"/>
        <c:crosses val="autoZero"/>
        <c:auto val="1"/>
        <c:lblAlgn val="ctr"/>
        <c:lblOffset val="100"/>
        <c:noMultiLvlLbl val="0"/>
      </c:catAx>
      <c:valAx>
        <c:axId val="447497736"/>
        <c:scaling>
          <c:orientation val="minMax"/>
          <c:min val="0"/>
        </c:scaling>
        <c:delete val="1"/>
        <c:axPos val="t"/>
        <c:numFmt formatCode="0.0%" sourceLinked="1"/>
        <c:majorTickMark val="none"/>
        <c:minorTickMark val="none"/>
        <c:tickLblPos val="nextTo"/>
        <c:crossAx val="447498128"/>
        <c:crosses val="autoZero"/>
        <c:crossBetween val="between"/>
        <c:majorUnit val="0.5"/>
        <c:minorUnit val="0.1"/>
      </c:valAx>
      <c:spPr>
        <a:noFill/>
        <a:ln>
          <a:solidFill>
            <a:schemeClr val="bg1"/>
          </a:solidFill>
        </a:ln>
        <a:effectLst/>
      </c:spPr>
    </c:plotArea>
    <c:legend>
      <c:legendPos val="r"/>
      <c:layout>
        <c:manualLayout>
          <c:xMode val="edge"/>
          <c:yMode val="edge"/>
          <c:x val="0.84721713492897088"/>
          <c:y val="0.43874298667920592"/>
          <c:w val="0.13956197644330251"/>
          <c:h val="0.54362154955910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643323354856395"/>
          <c:y val="2.0957443786568504E-2"/>
          <c:w val="0.49653905878470378"/>
          <c:h val="0.9237200469435740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de acord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DA4-4A55-B567-04C53397582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5. Este firesc ca oamenii sa aiba aceeasi religie ca si ceilalti oameni din locul sau comunitatea in care locuiesc.</c:v>
                </c:pt>
                <c:pt idx="1">
                  <c:v>6. Credinta religioasa este o problema strict privata si nu este normal sa fie promovata in spatiul public</c:v>
                </c:pt>
                <c:pt idx="2">
                  <c:v>7. Afisarea simbolurilor religiei noastre nu este o problema. Problema e ca se afiseaza simboluri religioase care apartin altor popoare si nu au legatura cu noi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0.23799999999999996</c:v>
                </c:pt>
                <c:pt idx="1">
                  <c:v>0.42599999999999999</c:v>
                </c:pt>
                <c:pt idx="2">
                  <c:v>0.313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DA4-4A55-B567-04C5339758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Mai degraba de acord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5. Este firesc ca oamenii sa aiba aceeasi religie ca si ceilalti oameni din locul sau comunitatea in care locuiesc.</c:v>
                </c:pt>
                <c:pt idx="1">
                  <c:v>6. Credinta religioasa este o problema strict privata si nu este normal sa fie promovata in spatiul public</c:v>
                </c:pt>
                <c:pt idx="2">
                  <c:v>7. Afisarea simbolurilor religiei noastre nu este o problema. Problema e ca se afiseaza simboluri religioase care apartin altor popoare si nu au legatura cu noi</c:v>
                </c:pt>
              </c:strCache>
            </c:strRef>
          </c:cat>
          <c:val>
            <c:numRef>
              <c:f>Sheet1!$C$2:$C$4</c:f>
              <c:numCache>
                <c:formatCode>0.0%</c:formatCode>
                <c:ptCount val="3"/>
                <c:pt idx="0">
                  <c:v>0.12</c:v>
                </c:pt>
                <c:pt idx="1">
                  <c:v>0.22500000000000001</c:v>
                </c:pt>
                <c:pt idx="2">
                  <c:v>0.17199999999999999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3B3-4836-8B66-E4B4B276ED5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Mai degraba nu sunt de acord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5. Este firesc ca oamenii sa aiba aceeasi religie ca si ceilalti oameni din locul sau comunitatea in care locuiesc.</c:v>
                </c:pt>
                <c:pt idx="1">
                  <c:v>6. Credinta religioasa este o problema strict privata si nu este normal sa fie promovata in spatiul public</c:v>
                </c:pt>
                <c:pt idx="2">
                  <c:v>7. Afisarea simbolurilor religiei noastre nu este o problema. Problema e ca se afiseaza simboluri religioase care apartin altor popoare si nu au legatura cu noi</c:v>
                </c:pt>
              </c:strCache>
            </c:strRef>
          </c:cat>
          <c:val>
            <c:numRef>
              <c:f>Sheet1!$D$2:$D$4</c:f>
              <c:numCache>
                <c:formatCode>0.0%</c:formatCode>
                <c:ptCount val="3"/>
                <c:pt idx="0">
                  <c:v>0.22600000000000001</c:v>
                </c:pt>
                <c:pt idx="1">
                  <c:v>0.16800000000000001</c:v>
                </c:pt>
                <c:pt idx="2">
                  <c:v>0.193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3B3-4836-8B66-E4B4B276ED5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Dezacord total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5. Este firesc ca oamenii sa aiba aceeasi religie ca si ceilalti oameni din locul sau comunitatea in care locuiesc.</c:v>
                </c:pt>
                <c:pt idx="1">
                  <c:v>6. Credinta religioasa este o problema strict privata si nu este normal sa fie promovata in spatiul public</c:v>
                </c:pt>
                <c:pt idx="2">
                  <c:v>7. Afisarea simbolurilor religiei noastre nu este o problema. Problema e ca se afiseaza simboluri religioase care apartin altor popoare si nu au legatura cu noi</c:v>
                </c:pt>
              </c:strCache>
            </c:strRef>
          </c:cat>
          <c:val>
            <c:numRef>
              <c:f>Sheet1!$E$2:$E$4</c:f>
              <c:numCache>
                <c:formatCode>0.0%</c:formatCode>
                <c:ptCount val="3"/>
                <c:pt idx="0">
                  <c:v>0.40899999999999997</c:v>
                </c:pt>
                <c:pt idx="1">
                  <c:v>0.16800000000000001</c:v>
                </c:pt>
                <c:pt idx="2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9BF-445F-91AC-B9E93E36F0A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NS/NR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c:spPr>
          <c:invertIfNegative val="0"/>
          <c:dLbls>
            <c:dLbl>
              <c:idx val="2"/>
              <c:layout>
                <c:manualLayout>
                  <c:x val="2.3456276300390363E-2"/>
                  <c:y val="1.7022792123817905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9BF-445F-91AC-B9E93E36F0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5. Este firesc ca oamenii sa aiba aceeasi religie ca si ceilalti oameni din locul sau comunitatea in care locuiesc.</c:v>
                </c:pt>
                <c:pt idx="1">
                  <c:v>6. Credinta religioasa este o problema strict privata si nu este normal sa fie promovata in spatiul public</c:v>
                </c:pt>
                <c:pt idx="2">
                  <c:v>7. Afisarea simbolurilor religiei noastre nu este o problema. Problema e ca se afiseaza simboluri religioase care apartin altor popoare si nu au legatura cu noi</c:v>
                </c:pt>
              </c:strCache>
            </c:strRef>
          </c:cat>
          <c:val>
            <c:numRef>
              <c:f>Sheet1!$F$2:$F$4</c:f>
              <c:numCache>
                <c:formatCode>0.0%</c:formatCode>
                <c:ptCount val="3"/>
                <c:pt idx="0">
                  <c:v>7.000000000000001E-3</c:v>
                </c:pt>
                <c:pt idx="1">
                  <c:v>1.3000000000000001E-2</c:v>
                </c:pt>
                <c:pt idx="2">
                  <c:v>3.2000000000000001E-2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9BF-445F-91AC-B9E93E36F0A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100"/>
        <c:axId val="447498128"/>
        <c:axId val="447497736"/>
      </c:barChart>
      <c:catAx>
        <c:axId val="4474981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497736"/>
        <c:crosses val="autoZero"/>
        <c:auto val="1"/>
        <c:lblAlgn val="ctr"/>
        <c:lblOffset val="100"/>
        <c:noMultiLvlLbl val="0"/>
      </c:catAx>
      <c:valAx>
        <c:axId val="447497736"/>
        <c:scaling>
          <c:orientation val="minMax"/>
          <c:min val="0"/>
        </c:scaling>
        <c:delete val="1"/>
        <c:axPos val="t"/>
        <c:numFmt formatCode="0%" sourceLinked="1"/>
        <c:majorTickMark val="none"/>
        <c:minorTickMark val="none"/>
        <c:tickLblPos val="nextTo"/>
        <c:crossAx val="447498128"/>
        <c:crosses val="autoZero"/>
        <c:crossBetween val="between"/>
        <c:majorUnit val="0.5"/>
        <c:minorUnit val="0.1"/>
      </c:valAx>
      <c:spPr>
        <a:noFill/>
        <a:ln>
          <a:solidFill>
            <a:schemeClr val="bg1"/>
          </a:solidFill>
        </a:ln>
        <a:effectLst/>
      </c:spPr>
    </c:plotArea>
    <c:legend>
      <c:legendPos val="r"/>
      <c:layout>
        <c:manualLayout>
          <c:xMode val="edge"/>
          <c:yMode val="edge"/>
          <c:x val="0.16032352444628234"/>
          <c:y val="0.93036671502438406"/>
          <c:w val="0.81907182890527486"/>
          <c:h val="6.78815134180327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076993221344531"/>
          <c:y val="2.0957443786568504E-2"/>
          <c:w val="0.62282124454796151"/>
          <c:h val="0.923720046943574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18-24 ani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F81-4B58-9608-288566BB513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F81-4B58-9608-288566BB513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F81-4B58-9608-288566BB5134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Total de acord</c:v>
                </c:pt>
                <c:pt idx="1">
                  <c:v>Mai degraba de acord</c:v>
                </c:pt>
                <c:pt idx="2">
                  <c:v>Mai degraba nu sunt de acord</c:v>
                </c:pt>
                <c:pt idx="3">
                  <c:v>Dezacord total</c:v>
                </c:pt>
                <c:pt idx="4">
                  <c:v>NS/NR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0.34444444444444444</c:v>
                </c:pt>
                <c:pt idx="1">
                  <c:v>0.1</c:v>
                </c:pt>
                <c:pt idx="2">
                  <c:v>0.14444444444444443</c:v>
                </c:pt>
                <c:pt idx="3">
                  <c:v>0.41111111111111109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F81-4B58-9608-288566BB513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25-34 ani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 de acord</c:v>
                </c:pt>
                <c:pt idx="1">
                  <c:v>Mai degraba de acord</c:v>
                </c:pt>
                <c:pt idx="2">
                  <c:v>Mai degraba nu sunt de acord</c:v>
                </c:pt>
                <c:pt idx="3">
                  <c:v>Dezacord total</c:v>
                </c:pt>
                <c:pt idx="4">
                  <c:v>NS/NR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0.30921052631578949</c:v>
                </c:pt>
                <c:pt idx="1">
                  <c:v>0.17105263157894737</c:v>
                </c:pt>
                <c:pt idx="2">
                  <c:v>0.17763157894736842</c:v>
                </c:pt>
                <c:pt idx="3">
                  <c:v>0.34210526315789475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F81-4B58-9608-288566BB513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35-44 ani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 de acord</c:v>
                </c:pt>
                <c:pt idx="1">
                  <c:v>Mai degraba de acord</c:v>
                </c:pt>
                <c:pt idx="2">
                  <c:v>Mai degraba nu sunt de acord</c:v>
                </c:pt>
                <c:pt idx="3">
                  <c:v>Dezacord total</c:v>
                </c:pt>
                <c:pt idx="4">
                  <c:v>NS/NR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0.24861878453038674</c:v>
                </c:pt>
                <c:pt idx="1">
                  <c:v>0.14917127071823205</c:v>
                </c:pt>
                <c:pt idx="2">
                  <c:v>0.13812154696132597</c:v>
                </c:pt>
                <c:pt idx="3">
                  <c:v>0.44751381215469616</c:v>
                </c:pt>
                <c:pt idx="4">
                  <c:v>1.6574585635359115E-2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F81-4B58-9608-288566BB513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45-54 ani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 de acord</c:v>
                </c:pt>
                <c:pt idx="1">
                  <c:v>Mai degraba de acord</c:v>
                </c:pt>
                <c:pt idx="2">
                  <c:v>Mai degraba nu sunt de acord</c:v>
                </c:pt>
                <c:pt idx="3">
                  <c:v>Dezacord total</c:v>
                </c:pt>
                <c:pt idx="4">
                  <c:v>NS/NR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>
                  <c:v>0.20725388601036268</c:v>
                </c:pt>
                <c:pt idx="1">
                  <c:v>0.15544041450777202</c:v>
                </c:pt>
                <c:pt idx="2">
                  <c:v>0.20725388601036268</c:v>
                </c:pt>
                <c:pt idx="3">
                  <c:v>0.42487046632124353</c:v>
                </c:pt>
                <c:pt idx="4">
                  <c:v>5.1813471502590684E-3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F81-4B58-9608-288566BB513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55-64 ani</c:v>
                </c:pt>
              </c:strCache>
            </c:strRef>
          </c:tx>
          <c:spPr>
            <a:solidFill>
              <a:srgbClr val="E1798A"/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 de acord</c:v>
                </c:pt>
                <c:pt idx="1">
                  <c:v>Mai degraba de acord</c:v>
                </c:pt>
                <c:pt idx="2">
                  <c:v>Mai degraba nu sunt de acord</c:v>
                </c:pt>
                <c:pt idx="3">
                  <c:v>Dezacord total</c:v>
                </c:pt>
                <c:pt idx="4">
                  <c:v>NS/NR</c:v>
                </c:pt>
              </c:strCache>
            </c:strRef>
          </c:cat>
          <c:val>
            <c:numRef>
              <c:f>Sheet1!$F$2:$F$6</c:f>
              <c:numCache>
                <c:formatCode>0.0%</c:formatCode>
                <c:ptCount val="5"/>
                <c:pt idx="0">
                  <c:v>0.26174496644295303</c:v>
                </c:pt>
                <c:pt idx="1">
                  <c:v>0.12751677852348994</c:v>
                </c:pt>
                <c:pt idx="2">
                  <c:v>0.16107382550335569</c:v>
                </c:pt>
                <c:pt idx="3">
                  <c:v>0.44966442953020136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F81-4B58-9608-288566BB5134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65+</c:v>
                </c:pt>
              </c:strCache>
            </c:strRef>
          </c:tx>
          <c:spPr>
            <a:noFill/>
            <a:ln w="25400" cap="flat" cmpd="sng" algn="ctr">
              <a:solidFill>
                <a:schemeClr val="accent6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 de acord</c:v>
                </c:pt>
                <c:pt idx="1">
                  <c:v>Mai degraba de acord</c:v>
                </c:pt>
                <c:pt idx="2">
                  <c:v>Mai degraba nu sunt de acord</c:v>
                </c:pt>
                <c:pt idx="3">
                  <c:v>Dezacord total</c:v>
                </c:pt>
                <c:pt idx="4">
                  <c:v>NS/NR</c:v>
                </c:pt>
              </c:strCache>
            </c:strRef>
          </c:cat>
          <c:val>
            <c:numRef>
              <c:f>Sheet1!$G$2:$G$6</c:f>
            </c:numRef>
          </c:val>
          <c:extLst>
            <c:ext xmlns:c16="http://schemas.microsoft.com/office/drawing/2014/chart" uri="{C3380CC4-5D6E-409C-BE32-E72D297353CC}">
              <c16:uniqueId val="{0000000B-6F81-4B58-9608-288566BB5134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65+ ani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 de acord</c:v>
                </c:pt>
                <c:pt idx="1">
                  <c:v>Mai degraba de acord</c:v>
                </c:pt>
                <c:pt idx="2">
                  <c:v>Mai degraba nu sunt de acord</c:v>
                </c:pt>
                <c:pt idx="3">
                  <c:v>Dezacord total</c:v>
                </c:pt>
                <c:pt idx="4">
                  <c:v>NS/NR</c:v>
                </c:pt>
              </c:strCache>
            </c:strRef>
          </c:cat>
          <c:val>
            <c:numRef>
              <c:f>Sheet1!$H$2:$H$6</c:f>
              <c:numCache>
                <c:formatCode>0.0%</c:formatCode>
                <c:ptCount val="5"/>
                <c:pt idx="0">
                  <c:v>0.30212765957446808</c:v>
                </c:pt>
                <c:pt idx="1">
                  <c:v>0.14468085106382977</c:v>
                </c:pt>
                <c:pt idx="2">
                  <c:v>0.14042553191489363</c:v>
                </c:pt>
                <c:pt idx="3">
                  <c:v>0.40425531914893609</c:v>
                </c:pt>
                <c:pt idx="4">
                  <c:v>8.5106382978723406E-3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E73-4BB9-AEBC-A4D76B483FF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-48"/>
        <c:axId val="447498128"/>
        <c:axId val="447497736"/>
      </c:barChart>
      <c:catAx>
        <c:axId val="4474981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497736"/>
        <c:crosses val="autoZero"/>
        <c:auto val="1"/>
        <c:lblAlgn val="ctr"/>
        <c:lblOffset val="100"/>
        <c:noMultiLvlLbl val="0"/>
      </c:catAx>
      <c:valAx>
        <c:axId val="447497736"/>
        <c:scaling>
          <c:orientation val="minMax"/>
          <c:min val="0"/>
        </c:scaling>
        <c:delete val="1"/>
        <c:axPos val="t"/>
        <c:numFmt formatCode="0.0%" sourceLinked="1"/>
        <c:majorTickMark val="none"/>
        <c:minorTickMark val="none"/>
        <c:tickLblPos val="nextTo"/>
        <c:crossAx val="447498128"/>
        <c:crosses val="autoZero"/>
        <c:crossBetween val="between"/>
        <c:majorUnit val="0.5"/>
        <c:minorUnit val="0.1"/>
      </c:valAx>
      <c:spPr>
        <a:noFill/>
        <a:ln>
          <a:solidFill>
            <a:schemeClr val="bg1"/>
          </a:solidFill>
        </a:ln>
        <a:effectLst/>
      </c:spPr>
    </c:plotArea>
    <c:legend>
      <c:legendPos val="r"/>
      <c:layout>
        <c:manualLayout>
          <c:xMode val="edge"/>
          <c:yMode val="edge"/>
          <c:x val="0.858528553650304"/>
          <c:y val="0.43874292551430799"/>
          <c:w val="0.13956197644330251"/>
          <c:h val="0.54362154955910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076993221344531"/>
          <c:y val="2.0957443786568504E-2"/>
          <c:w val="0.62282124454796151"/>
          <c:h val="0.923720046943574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18-24 ani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F81-4B58-9608-288566BB513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F81-4B58-9608-288566BB513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F81-4B58-9608-288566BB5134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Total de acord</c:v>
                </c:pt>
                <c:pt idx="1">
                  <c:v>Mai degraba de acord</c:v>
                </c:pt>
                <c:pt idx="2">
                  <c:v>Mai degraba nu sunt de acord</c:v>
                </c:pt>
                <c:pt idx="3">
                  <c:v>Dezacord total</c:v>
                </c:pt>
                <c:pt idx="4">
                  <c:v>NS/NR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0.23333333333333331</c:v>
                </c:pt>
                <c:pt idx="1">
                  <c:v>0.23333333333333331</c:v>
                </c:pt>
                <c:pt idx="2">
                  <c:v>0.22222222222222221</c:v>
                </c:pt>
                <c:pt idx="3">
                  <c:v>0.27777777777777779</c:v>
                </c:pt>
                <c:pt idx="4">
                  <c:v>3.3333333333333333E-2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F81-4B58-9608-288566BB513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25-34 ani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 de acord</c:v>
                </c:pt>
                <c:pt idx="1">
                  <c:v>Mai degraba de acord</c:v>
                </c:pt>
                <c:pt idx="2">
                  <c:v>Mai degraba nu sunt de acord</c:v>
                </c:pt>
                <c:pt idx="3">
                  <c:v>Dezacord total</c:v>
                </c:pt>
                <c:pt idx="4">
                  <c:v>NS/NR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0.30263157894736842</c:v>
                </c:pt>
                <c:pt idx="1">
                  <c:v>0.26973684210526316</c:v>
                </c:pt>
                <c:pt idx="2">
                  <c:v>0.11842105263157894</c:v>
                </c:pt>
                <c:pt idx="3">
                  <c:v>0.25</c:v>
                </c:pt>
                <c:pt idx="4">
                  <c:v>5.921052631578947E-2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F81-4B58-9608-288566BB513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35-44 ani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 de acord</c:v>
                </c:pt>
                <c:pt idx="1">
                  <c:v>Mai degraba de acord</c:v>
                </c:pt>
                <c:pt idx="2">
                  <c:v>Mai degraba nu sunt de acord</c:v>
                </c:pt>
                <c:pt idx="3">
                  <c:v>Dezacord total</c:v>
                </c:pt>
                <c:pt idx="4">
                  <c:v>NS/NR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0.34806629834254144</c:v>
                </c:pt>
                <c:pt idx="1">
                  <c:v>0.19337016574585636</c:v>
                </c:pt>
                <c:pt idx="2">
                  <c:v>0.1270718232044199</c:v>
                </c:pt>
                <c:pt idx="3">
                  <c:v>0.28176795580110497</c:v>
                </c:pt>
                <c:pt idx="4">
                  <c:v>4.9723756906077353E-2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F81-4B58-9608-288566BB513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45-54 ani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 de acord</c:v>
                </c:pt>
                <c:pt idx="1">
                  <c:v>Mai degraba de acord</c:v>
                </c:pt>
                <c:pt idx="2">
                  <c:v>Mai degraba nu sunt de acord</c:v>
                </c:pt>
                <c:pt idx="3">
                  <c:v>Dezacord total</c:v>
                </c:pt>
                <c:pt idx="4">
                  <c:v>NS/NR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>
                  <c:v>0.31088082901554404</c:v>
                </c:pt>
                <c:pt idx="1">
                  <c:v>0.22797927461139897</c:v>
                </c:pt>
                <c:pt idx="2">
                  <c:v>0.17616580310880828</c:v>
                </c:pt>
                <c:pt idx="3">
                  <c:v>0.20725388601036268</c:v>
                </c:pt>
                <c:pt idx="4">
                  <c:v>7.7720207253886009E-2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F81-4B58-9608-288566BB513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55-64 ani</c:v>
                </c:pt>
              </c:strCache>
            </c:strRef>
          </c:tx>
          <c:spPr>
            <a:solidFill>
              <a:srgbClr val="E1798A"/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 de acord</c:v>
                </c:pt>
                <c:pt idx="1">
                  <c:v>Mai degraba de acord</c:v>
                </c:pt>
                <c:pt idx="2">
                  <c:v>Mai degraba nu sunt de acord</c:v>
                </c:pt>
                <c:pt idx="3">
                  <c:v>Dezacord total</c:v>
                </c:pt>
                <c:pt idx="4">
                  <c:v>NS/NR</c:v>
                </c:pt>
              </c:strCache>
            </c:strRef>
          </c:cat>
          <c:val>
            <c:numRef>
              <c:f>Sheet1!$F$2:$F$6</c:f>
              <c:numCache>
                <c:formatCode>0.0%</c:formatCode>
                <c:ptCount val="5"/>
                <c:pt idx="0">
                  <c:v>0.36241610738255031</c:v>
                </c:pt>
                <c:pt idx="1">
                  <c:v>0.21476510067114096</c:v>
                </c:pt>
                <c:pt idx="2">
                  <c:v>0.1476510067114094</c:v>
                </c:pt>
                <c:pt idx="3">
                  <c:v>0.2348993288590604</c:v>
                </c:pt>
                <c:pt idx="4">
                  <c:v>4.0268456375838924E-2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F81-4B58-9608-288566BB5134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65+</c:v>
                </c:pt>
              </c:strCache>
            </c:strRef>
          </c:tx>
          <c:spPr>
            <a:noFill/>
            <a:ln w="25400" cap="flat" cmpd="sng" algn="ctr">
              <a:solidFill>
                <a:schemeClr val="accent6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 de acord</c:v>
                </c:pt>
                <c:pt idx="1">
                  <c:v>Mai degraba de acord</c:v>
                </c:pt>
                <c:pt idx="2">
                  <c:v>Mai degraba nu sunt de acord</c:v>
                </c:pt>
                <c:pt idx="3">
                  <c:v>Dezacord total</c:v>
                </c:pt>
                <c:pt idx="4">
                  <c:v>NS/NR</c:v>
                </c:pt>
              </c:strCache>
            </c:strRef>
          </c:cat>
          <c:val>
            <c:numRef>
              <c:f>Sheet1!$G$2:$G$6</c:f>
            </c:numRef>
          </c:val>
          <c:extLst>
            <c:ext xmlns:c16="http://schemas.microsoft.com/office/drawing/2014/chart" uri="{C3380CC4-5D6E-409C-BE32-E72D297353CC}">
              <c16:uniqueId val="{0000000B-6F81-4B58-9608-288566BB5134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65+ ani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 de acord</c:v>
                </c:pt>
                <c:pt idx="1">
                  <c:v>Mai degraba de acord</c:v>
                </c:pt>
                <c:pt idx="2">
                  <c:v>Mai degraba nu sunt de acord</c:v>
                </c:pt>
                <c:pt idx="3">
                  <c:v>Dezacord total</c:v>
                </c:pt>
                <c:pt idx="4">
                  <c:v>NS/NR</c:v>
                </c:pt>
              </c:strCache>
            </c:strRef>
          </c:cat>
          <c:val>
            <c:numRef>
              <c:f>Sheet1!$H$2:$H$6</c:f>
              <c:numCache>
                <c:formatCode>0.0%</c:formatCode>
                <c:ptCount val="5"/>
                <c:pt idx="0">
                  <c:v>0.33617021276595743</c:v>
                </c:pt>
                <c:pt idx="1">
                  <c:v>0.2468085106382979</c:v>
                </c:pt>
                <c:pt idx="2">
                  <c:v>0.12340425531914895</c:v>
                </c:pt>
                <c:pt idx="3">
                  <c:v>0.22553191489361701</c:v>
                </c:pt>
                <c:pt idx="4">
                  <c:v>6.8085106382978725E-2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E73-4BB9-AEBC-A4D76B483FF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-48"/>
        <c:axId val="447498128"/>
        <c:axId val="447497736"/>
      </c:barChart>
      <c:catAx>
        <c:axId val="4474981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497736"/>
        <c:crosses val="autoZero"/>
        <c:auto val="1"/>
        <c:lblAlgn val="ctr"/>
        <c:lblOffset val="100"/>
        <c:noMultiLvlLbl val="0"/>
      </c:catAx>
      <c:valAx>
        <c:axId val="447497736"/>
        <c:scaling>
          <c:orientation val="minMax"/>
          <c:min val="0"/>
        </c:scaling>
        <c:delete val="1"/>
        <c:axPos val="t"/>
        <c:numFmt formatCode="0.0%" sourceLinked="1"/>
        <c:majorTickMark val="none"/>
        <c:minorTickMark val="none"/>
        <c:tickLblPos val="nextTo"/>
        <c:crossAx val="447498128"/>
        <c:crosses val="autoZero"/>
        <c:crossBetween val="between"/>
        <c:majorUnit val="0.5"/>
        <c:minorUnit val="0.1"/>
      </c:valAx>
      <c:spPr>
        <a:noFill/>
        <a:ln>
          <a:solidFill>
            <a:schemeClr val="bg1"/>
          </a:solidFill>
        </a:ln>
        <a:effectLst/>
      </c:spPr>
    </c:plotArea>
    <c:legend>
      <c:legendPos val="r"/>
      <c:layout>
        <c:manualLayout>
          <c:xMode val="edge"/>
          <c:yMode val="edge"/>
          <c:x val="0.84721713492897088"/>
          <c:y val="0.43874298667920592"/>
          <c:w val="0.13956197644330251"/>
          <c:h val="0.54362154955910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076993221344531"/>
          <c:y val="2.0957443786568504E-2"/>
          <c:w val="0.62282124454796151"/>
          <c:h val="0.923720046943574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Bucuresti (B+IF)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F81-4B58-9608-288566BB513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F81-4B58-9608-288566BB513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F81-4B58-9608-288566BB5134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Total de acord</c:v>
                </c:pt>
                <c:pt idx="1">
                  <c:v>Mai degraba de acord</c:v>
                </c:pt>
                <c:pt idx="2">
                  <c:v>Mai degraba nu sunt de acord</c:v>
                </c:pt>
                <c:pt idx="3">
                  <c:v>Dezacord total</c:v>
                </c:pt>
                <c:pt idx="4">
                  <c:v>NS/NR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0.80327868852459017</c:v>
                </c:pt>
                <c:pt idx="1">
                  <c:v>0.10655737704918032</c:v>
                </c:pt>
                <c:pt idx="2">
                  <c:v>6.5573770491803282E-2</c:v>
                </c:pt>
                <c:pt idx="3">
                  <c:v>1.6393442622950821E-2</c:v>
                </c:pt>
                <c:pt idx="4">
                  <c:v>8.1967213114754103E-3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F81-4B58-9608-288566BB513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Dobrogea + Muntenia + Oltenia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 de acord</c:v>
                </c:pt>
                <c:pt idx="1">
                  <c:v>Mai degraba de acord</c:v>
                </c:pt>
                <c:pt idx="2">
                  <c:v>Mai degraba nu sunt de acord</c:v>
                </c:pt>
                <c:pt idx="3">
                  <c:v>Dezacord total</c:v>
                </c:pt>
                <c:pt idx="4">
                  <c:v>NS/NR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0.76646706586826352</c:v>
                </c:pt>
                <c:pt idx="1">
                  <c:v>0.1407185628742515</c:v>
                </c:pt>
                <c:pt idx="2">
                  <c:v>4.1916167664670656E-2</c:v>
                </c:pt>
                <c:pt idx="3">
                  <c:v>4.1916167664670656E-2</c:v>
                </c:pt>
                <c:pt idx="4">
                  <c:v>8.9820359281437123E-3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F81-4B58-9608-288566BB513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Moldova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 de acord</c:v>
                </c:pt>
                <c:pt idx="1">
                  <c:v>Mai degraba de acord</c:v>
                </c:pt>
                <c:pt idx="2">
                  <c:v>Mai degraba nu sunt de acord</c:v>
                </c:pt>
                <c:pt idx="3">
                  <c:v>Dezacord total</c:v>
                </c:pt>
                <c:pt idx="4">
                  <c:v>NS/NR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0.76119402985074625</c:v>
                </c:pt>
                <c:pt idx="1">
                  <c:v>0.15920398009950248</c:v>
                </c:pt>
                <c:pt idx="2">
                  <c:v>4.4776119402985072E-2</c:v>
                </c:pt>
                <c:pt idx="3">
                  <c:v>2.9850746268656712E-2</c:v>
                </c:pt>
                <c:pt idx="4">
                  <c:v>4.9751243781094526E-3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F81-4B58-9608-288566BB513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Transilvania + Banat + Crisana-Maramures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 de acord</c:v>
                </c:pt>
                <c:pt idx="1">
                  <c:v>Mai degraba de acord</c:v>
                </c:pt>
                <c:pt idx="2">
                  <c:v>Mai degraba nu sunt de acord</c:v>
                </c:pt>
                <c:pt idx="3">
                  <c:v>Dezacord total</c:v>
                </c:pt>
                <c:pt idx="4">
                  <c:v>NS/NR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>
                  <c:v>0.68804664723032072</c:v>
                </c:pt>
                <c:pt idx="1">
                  <c:v>0.18950437317784258</c:v>
                </c:pt>
                <c:pt idx="2">
                  <c:v>6.7055393586005832E-2</c:v>
                </c:pt>
                <c:pt idx="3">
                  <c:v>4.9562682215743441E-2</c:v>
                </c:pt>
                <c:pt idx="4">
                  <c:v>5.8309037900874635E-3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F81-4B58-9608-288566BB513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-48"/>
        <c:axId val="447498128"/>
        <c:axId val="447497736"/>
      </c:barChart>
      <c:catAx>
        <c:axId val="4474981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497736"/>
        <c:crosses val="autoZero"/>
        <c:auto val="1"/>
        <c:lblAlgn val="ctr"/>
        <c:lblOffset val="100"/>
        <c:noMultiLvlLbl val="0"/>
      </c:catAx>
      <c:valAx>
        <c:axId val="447497736"/>
        <c:scaling>
          <c:orientation val="minMax"/>
          <c:min val="0"/>
        </c:scaling>
        <c:delete val="1"/>
        <c:axPos val="t"/>
        <c:numFmt formatCode="0.0%" sourceLinked="1"/>
        <c:majorTickMark val="none"/>
        <c:minorTickMark val="none"/>
        <c:tickLblPos val="nextTo"/>
        <c:crossAx val="447498128"/>
        <c:crosses val="autoZero"/>
        <c:crossBetween val="between"/>
        <c:majorUnit val="0.5"/>
        <c:minorUnit val="0.1"/>
      </c:valAx>
      <c:spPr>
        <a:noFill/>
        <a:ln>
          <a:solidFill>
            <a:schemeClr val="bg1"/>
          </a:solidFill>
        </a:ln>
        <a:effectLst/>
      </c:spPr>
    </c:plotArea>
    <c:legend>
      <c:legendPos val="r"/>
      <c:layout>
        <c:manualLayout>
          <c:xMode val="edge"/>
          <c:yMode val="edge"/>
          <c:x val="0.84721713492897088"/>
          <c:y val="0.43874298667920592"/>
          <c:w val="0.13956197644330251"/>
          <c:h val="0.54362154955910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076993221344531"/>
          <c:y val="2.0957443786568504E-2"/>
          <c:w val="0.62282124454796151"/>
          <c:h val="0.923720046943574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Bucuresti (B+IF)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F81-4B58-9608-288566BB513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F81-4B58-9608-288566BB513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F81-4B58-9608-288566BB5134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Total de acord</c:v>
                </c:pt>
                <c:pt idx="1">
                  <c:v>Mai degraba de acord</c:v>
                </c:pt>
                <c:pt idx="2">
                  <c:v>Mai degraba nu sunt de acord</c:v>
                </c:pt>
                <c:pt idx="3">
                  <c:v>Dezacord total</c:v>
                </c:pt>
                <c:pt idx="4">
                  <c:v>NS/NR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0.30327868852459017</c:v>
                </c:pt>
                <c:pt idx="1">
                  <c:v>0.13114754098360656</c:v>
                </c:pt>
                <c:pt idx="2">
                  <c:v>0.16393442622950818</c:v>
                </c:pt>
                <c:pt idx="3">
                  <c:v>0.39344262295081966</c:v>
                </c:pt>
                <c:pt idx="4">
                  <c:v>8.1967213114754103E-3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F81-4B58-9608-288566BB513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Dobrogea + Muntenia + Oltenia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 de acord</c:v>
                </c:pt>
                <c:pt idx="1">
                  <c:v>Mai degraba de acord</c:v>
                </c:pt>
                <c:pt idx="2">
                  <c:v>Mai degraba nu sunt de acord</c:v>
                </c:pt>
                <c:pt idx="3">
                  <c:v>Dezacord total</c:v>
                </c:pt>
                <c:pt idx="4">
                  <c:v>NS/NR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0.22455089820359281</c:v>
                </c:pt>
                <c:pt idx="1">
                  <c:v>0.15568862275449102</c:v>
                </c:pt>
                <c:pt idx="2">
                  <c:v>0.17365269461077845</c:v>
                </c:pt>
                <c:pt idx="3">
                  <c:v>0.44011976047904189</c:v>
                </c:pt>
                <c:pt idx="4">
                  <c:v>5.9880239520958087E-3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F81-4B58-9608-288566BB513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Moldova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 de acord</c:v>
                </c:pt>
                <c:pt idx="1">
                  <c:v>Mai degraba de acord</c:v>
                </c:pt>
                <c:pt idx="2">
                  <c:v>Mai degraba nu sunt de acord</c:v>
                </c:pt>
                <c:pt idx="3">
                  <c:v>Dezacord total</c:v>
                </c:pt>
                <c:pt idx="4">
                  <c:v>NS/NR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0.33333333333333326</c:v>
                </c:pt>
                <c:pt idx="1">
                  <c:v>0.1044776119402985</c:v>
                </c:pt>
                <c:pt idx="2">
                  <c:v>0.13432835820895522</c:v>
                </c:pt>
                <c:pt idx="3">
                  <c:v>0.41791044776119401</c:v>
                </c:pt>
                <c:pt idx="4">
                  <c:v>9.9502487562189053E-3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F81-4B58-9608-288566BB513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Transilvania + Banat + Crisana-Maramures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 de acord</c:v>
                </c:pt>
                <c:pt idx="1">
                  <c:v>Mai degraba de acord</c:v>
                </c:pt>
                <c:pt idx="2">
                  <c:v>Mai degraba nu sunt de acord</c:v>
                </c:pt>
                <c:pt idx="3">
                  <c:v>Dezacord total</c:v>
                </c:pt>
                <c:pt idx="4">
                  <c:v>NS/NR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>
                  <c:v>0.27405247813411077</c:v>
                </c:pt>
                <c:pt idx="1">
                  <c:v>0.16326530612244899</c:v>
                </c:pt>
                <c:pt idx="2">
                  <c:v>0.16618075801749271</c:v>
                </c:pt>
                <c:pt idx="3">
                  <c:v>0.39358600583090381</c:v>
                </c:pt>
                <c:pt idx="4">
                  <c:v>2.9154518950437317E-3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F81-4B58-9608-288566BB513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-48"/>
        <c:axId val="447498128"/>
        <c:axId val="447497736"/>
      </c:barChart>
      <c:catAx>
        <c:axId val="4474981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497736"/>
        <c:crosses val="autoZero"/>
        <c:auto val="1"/>
        <c:lblAlgn val="ctr"/>
        <c:lblOffset val="100"/>
        <c:noMultiLvlLbl val="0"/>
      </c:catAx>
      <c:valAx>
        <c:axId val="447497736"/>
        <c:scaling>
          <c:orientation val="minMax"/>
          <c:min val="0"/>
        </c:scaling>
        <c:delete val="1"/>
        <c:axPos val="t"/>
        <c:numFmt formatCode="0.0%" sourceLinked="1"/>
        <c:majorTickMark val="none"/>
        <c:minorTickMark val="none"/>
        <c:tickLblPos val="nextTo"/>
        <c:crossAx val="447498128"/>
        <c:crosses val="autoZero"/>
        <c:crossBetween val="between"/>
        <c:majorUnit val="0.5"/>
        <c:minorUnit val="0.1"/>
      </c:valAx>
      <c:spPr>
        <a:noFill/>
        <a:ln>
          <a:solidFill>
            <a:schemeClr val="bg1"/>
          </a:solidFill>
        </a:ln>
        <a:effectLst/>
      </c:spPr>
    </c:plotArea>
    <c:legend>
      <c:legendPos val="r"/>
      <c:layout>
        <c:manualLayout>
          <c:xMode val="edge"/>
          <c:yMode val="edge"/>
          <c:x val="0.84721713492897088"/>
          <c:y val="0.43874298667920592"/>
          <c:w val="0.13956197644330251"/>
          <c:h val="0.54362154955910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076993221344531"/>
          <c:y val="2.0957443786568504E-2"/>
          <c:w val="0.62282124454796151"/>
          <c:h val="0.923720046943574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Bucuresti (B+IF)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F81-4B58-9608-288566BB513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F81-4B58-9608-288566BB513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F81-4B58-9608-288566BB5134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Total de acord</c:v>
                </c:pt>
                <c:pt idx="1">
                  <c:v>Mai degraba de acord</c:v>
                </c:pt>
                <c:pt idx="2">
                  <c:v>Mai degraba nu sunt de acord</c:v>
                </c:pt>
                <c:pt idx="3">
                  <c:v>Dezacord total</c:v>
                </c:pt>
                <c:pt idx="4">
                  <c:v>NS/NR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0.37704918032786883</c:v>
                </c:pt>
                <c:pt idx="1">
                  <c:v>0.18852459016393441</c:v>
                </c:pt>
                <c:pt idx="2">
                  <c:v>0.13934426229508196</c:v>
                </c:pt>
                <c:pt idx="3">
                  <c:v>0.24590163934426229</c:v>
                </c:pt>
                <c:pt idx="4">
                  <c:v>4.9180327868852458E-2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F81-4B58-9608-288566BB513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Dobrogea + Muntenia + Oltenia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 de acord</c:v>
                </c:pt>
                <c:pt idx="1">
                  <c:v>Mai degraba de acord</c:v>
                </c:pt>
                <c:pt idx="2">
                  <c:v>Mai degraba nu sunt de acord</c:v>
                </c:pt>
                <c:pt idx="3">
                  <c:v>Dezacord total</c:v>
                </c:pt>
                <c:pt idx="4">
                  <c:v>NS/NR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0.31736526946107785</c:v>
                </c:pt>
                <c:pt idx="1">
                  <c:v>0.19461077844311381</c:v>
                </c:pt>
                <c:pt idx="2">
                  <c:v>0.15269461077844312</c:v>
                </c:pt>
                <c:pt idx="3">
                  <c:v>0.26946107784431139</c:v>
                </c:pt>
                <c:pt idx="4">
                  <c:v>6.5868263473053898E-2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F81-4B58-9608-288566BB513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Moldova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 de acord</c:v>
                </c:pt>
                <c:pt idx="1">
                  <c:v>Mai degraba de acord</c:v>
                </c:pt>
                <c:pt idx="2">
                  <c:v>Mai degraba nu sunt de acord</c:v>
                </c:pt>
                <c:pt idx="3">
                  <c:v>Dezacord total</c:v>
                </c:pt>
                <c:pt idx="4">
                  <c:v>NS/NR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0.35820895522388058</c:v>
                </c:pt>
                <c:pt idx="1">
                  <c:v>0.21890547263681592</c:v>
                </c:pt>
                <c:pt idx="2">
                  <c:v>0.13930348258706468</c:v>
                </c:pt>
                <c:pt idx="3">
                  <c:v>0.24378109452736318</c:v>
                </c:pt>
                <c:pt idx="4">
                  <c:v>3.9800995024875621E-2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F81-4B58-9608-288566BB513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Transilvania + Banat + Crisana-Maramures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 de acord</c:v>
                </c:pt>
                <c:pt idx="1">
                  <c:v>Mai degraba de acord</c:v>
                </c:pt>
                <c:pt idx="2">
                  <c:v>Mai degraba nu sunt de acord</c:v>
                </c:pt>
                <c:pt idx="3">
                  <c:v>Dezacord total</c:v>
                </c:pt>
                <c:pt idx="4">
                  <c:v>NS/NR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>
                  <c:v>0.28862973760932947</c:v>
                </c:pt>
                <c:pt idx="1">
                  <c:v>0.28862973760932947</c:v>
                </c:pt>
                <c:pt idx="2">
                  <c:v>0.1457725947521866</c:v>
                </c:pt>
                <c:pt idx="3">
                  <c:v>0.21282798833819241</c:v>
                </c:pt>
                <c:pt idx="4">
                  <c:v>6.4139941690962099E-2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F81-4B58-9608-288566BB513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-48"/>
        <c:axId val="447498128"/>
        <c:axId val="447497736"/>
      </c:barChart>
      <c:catAx>
        <c:axId val="4474981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497736"/>
        <c:crosses val="autoZero"/>
        <c:auto val="1"/>
        <c:lblAlgn val="ctr"/>
        <c:lblOffset val="100"/>
        <c:noMultiLvlLbl val="0"/>
      </c:catAx>
      <c:valAx>
        <c:axId val="447497736"/>
        <c:scaling>
          <c:orientation val="minMax"/>
          <c:min val="0"/>
        </c:scaling>
        <c:delete val="1"/>
        <c:axPos val="t"/>
        <c:numFmt formatCode="0.0%" sourceLinked="1"/>
        <c:majorTickMark val="none"/>
        <c:minorTickMark val="none"/>
        <c:tickLblPos val="nextTo"/>
        <c:crossAx val="447498128"/>
        <c:crosses val="autoZero"/>
        <c:crossBetween val="between"/>
        <c:majorUnit val="0.5"/>
        <c:minorUnit val="0.1"/>
      </c:valAx>
      <c:spPr>
        <a:noFill/>
        <a:ln>
          <a:solidFill>
            <a:schemeClr val="bg1"/>
          </a:solidFill>
        </a:ln>
        <a:effectLst/>
      </c:spPr>
    </c:plotArea>
    <c:legend>
      <c:legendPos val="r"/>
      <c:layout>
        <c:manualLayout>
          <c:xMode val="edge"/>
          <c:yMode val="edge"/>
          <c:x val="0.84721713492897088"/>
          <c:y val="0.43874298667920592"/>
          <c:w val="0.13956197644330251"/>
          <c:h val="0.54362154955910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076993221344531"/>
          <c:y val="2.0957443786568504E-2"/>
          <c:w val="0.62282124454796151"/>
          <c:h val="0.923720046943574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Deloc religios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F81-4B58-9608-288566BB513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F81-4B58-9608-288566BB513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F81-4B58-9608-288566BB5134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Total de acord</c:v>
                </c:pt>
                <c:pt idx="1">
                  <c:v>Mai degraba de acord</c:v>
                </c:pt>
                <c:pt idx="2">
                  <c:v>Mai degraba nu sunt de acord</c:v>
                </c:pt>
                <c:pt idx="3">
                  <c:v>Dezacord total</c:v>
                </c:pt>
                <c:pt idx="4">
                  <c:v>NS/NR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0.70454545454545459</c:v>
                </c:pt>
                <c:pt idx="1">
                  <c:v>0.18181818181818182</c:v>
                </c:pt>
                <c:pt idx="2">
                  <c:v>0</c:v>
                </c:pt>
                <c:pt idx="3">
                  <c:v>0.11363636363636363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F81-4B58-9608-288566BB513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mai degraba nereligios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 de acord</c:v>
                </c:pt>
                <c:pt idx="1">
                  <c:v>Mai degraba de acord</c:v>
                </c:pt>
                <c:pt idx="2">
                  <c:v>Mai degraba nu sunt de acord</c:v>
                </c:pt>
                <c:pt idx="3">
                  <c:v>Dezacord total</c:v>
                </c:pt>
                <c:pt idx="4">
                  <c:v>NS/NR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0.72413793103448265</c:v>
                </c:pt>
                <c:pt idx="1">
                  <c:v>0.15517241379310345</c:v>
                </c:pt>
                <c:pt idx="2">
                  <c:v>8.6206896551724144E-2</c:v>
                </c:pt>
                <c:pt idx="3">
                  <c:v>1.7241379310344827E-2</c:v>
                </c:pt>
                <c:pt idx="4">
                  <c:v>1.7241379310344827E-2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F81-4B58-9608-288566BB513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asa si asa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 de acord</c:v>
                </c:pt>
                <c:pt idx="1">
                  <c:v>Mai degraba de acord</c:v>
                </c:pt>
                <c:pt idx="2">
                  <c:v>Mai degraba nu sunt de acord</c:v>
                </c:pt>
                <c:pt idx="3">
                  <c:v>Dezacord total</c:v>
                </c:pt>
                <c:pt idx="4">
                  <c:v>NS/NR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0.71076923076923082</c:v>
                </c:pt>
                <c:pt idx="1">
                  <c:v>0.18153846153846154</c:v>
                </c:pt>
                <c:pt idx="2">
                  <c:v>6.4615384615384616E-2</c:v>
                </c:pt>
                <c:pt idx="3">
                  <c:v>3.6923076923076927E-2</c:v>
                </c:pt>
                <c:pt idx="4">
                  <c:v>6.1538461538461538E-3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F81-4B58-9608-288566BB513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mai degraba religios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 de acord</c:v>
                </c:pt>
                <c:pt idx="1">
                  <c:v>Mai degraba de acord</c:v>
                </c:pt>
                <c:pt idx="2">
                  <c:v>Mai degraba nu sunt de acord</c:v>
                </c:pt>
                <c:pt idx="3">
                  <c:v>Dezacord total</c:v>
                </c:pt>
                <c:pt idx="4">
                  <c:v>NS/NR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>
                  <c:v>0.77458033573141483</c:v>
                </c:pt>
                <c:pt idx="1">
                  <c:v>0.14148681055155876</c:v>
                </c:pt>
                <c:pt idx="2">
                  <c:v>4.7961630695443652E-2</c:v>
                </c:pt>
                <c:pt idx="3">
                  <c:v>3.117505995203837E-2</c:v>
                </c:pt>
                <c:pt idx="4">
                  <c:v>4.7961630695443642E-3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F81-4B58-9608-288566BB513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Foarte religios</c:v>
                </c:pt>
              </c:strCache>
            </c:strRef>
          </c:tx>
          <c:spPr>
            <a:solidFill>
              <a:srgbClr val="E1798A"/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 de acord</c:v>
                </c:pt>
                <c:pt idx="1">
                  <c:v>Mai degraba de acord</c:v>
                </c:pt>
                <c:pt idx="2">
                  <c:v>Mai degraba nu sunt de acord</c:v>
                </c:pt>
                <c:pt idx="3">
                  <c:v>Dezacord total</c:v>
                </c:pt>
                <c:pt idx="4">
                  <c:v>NS/NR</c:v>
                </c:pt>
              </c:strCache>
            </c:strRef>
          </c:cat>
          <c:val>
            <c:numRef>
              <c:f>Sheet1!$F$2:$F$6</c:f>
              <c:numCache>
                <c:formatCode>0.0%</c:formatCode>
                <c:ptCount val="5"/>
                <c:pt idx="0">
                  <c:v>0.73856209150326801</c:v>
                </c:pt>
                <c:pt idx="1">
                  <c:v>0.1437908496732026</c:v>
                </c:pt>
                <c:pt idx="2">
                  <c:v>5.2287581699346407E-2</c:v>
                </c:pt>
                <c:pt idx="3">
                  <c:v>5.2287581699346407E-2</c:v>
                </c:pt>
                <c:pt idx="4">
                  <c:v>1.3071895424836602E-2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F81-4B58-9608-288566BB5134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NS/NR</c:v>
                </c:pt>
              </c:strCache>
            </c:strRef>
          </c:tx>
          <c:spPr>
            <a:noFill/>
            <a:ln w="25400" cap="flat" cmpd="sng" algn="ctr">
              <a:solidFill>
                <a:schemeClr val="accent6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 de acord</c:v>
                </c:pt>
                <c:pt idx="1">
                  <c:v>Mai degraba de acord</c:v>
                </c:pt>
                <c:pt idx="2">
                  <c:v>Mai degraba nu sunt de acord</c:v>
                </c:pt>
                <c:pt idx="3">
                  <c:v>Dezacord total</c:v>
                </c:pt>
                <c:pt idx="4">
                  <c:v>NS/NR</c:v>
                </c:pt>
              </c:strCache>
            </c:strRef>
          </c:cat>
          <c:val>
            <c:numRef>
              <c:f>Sheet1!$G$2:$G$6</c:f>
            </c:numRef>
          </c:val>
          <c:extLst>
            <c:ext xmlns:c16="http://schemas.microsoft.com/office/drawing/2014/chart" uri="{C3380CC4-5D6E-409C-BE32-E72D297353CC}">
              <c16:uniqueId val="{0000000B-6F81-4B58-9608-288566BB5134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NS/NR 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 de acord</c:v>
                </c:pt>
                <c:pt idx="1">
                  <c:v>Mai degraba de acord</c:v>
                </c:pt>
                <c:pt idx="2">
                  <c:v>Mai degraba nu sunt de acord</c:v>
                </c:pt>
                <c:pt idx="3">
                  <c:v>Dezacord total</c:v>
                </c:pt>
                <c:pt idx="4">
                  <c:v>NS/NR</c:v>
                </c:pt>
              </c:strCache>
            </c:strRef>
          </c:cat>
          <c:val>
            <c:numRef>
              <c:f>Sheet1!$H$2:$H$6</c:f>
              <c:numCache>
                <c:formatCode>0.0%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F81-4B58-9608-288566BB513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-48"/>
        <c:axId val="447498128"/>
        <c:axId val="447497736"/>
      </c:barChart>
      <c:catAx>
        <c:axId val="4474981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497736"/>
        <c:crosses val="autoZero"/>
        <c:auto val="1"/>
        <c:lblAlgn val="ctr"/>
        <c:lblOffset val="100"/>
        <c:noMultiLvlLbl val="0"/>
      </c:catAx>
      <c:valAx>
        <c:axId val="447497736"/>
        <c:scaling>
          <c:orientation val="minMax"/>
          <c:min val="0"/>
        </c:scaling>
        <c:delete val="1"/>
        <c:axPos val="t"/>
        <c:numFmt formatCode="0.0%" sourceLinked="1"/>
        <c:majorTickMark val="none"/>
        <c:minorTickMark val="none"/>
        <c:tickLblPos val="nextTo"/>
        <c:crossAx val="447498128"/>
        <c:crosses val="autoZero"/>
        <c:crossBetween val="between"/>
        <c:majorUnit val="0.5"/>
        <c:minorUnit val="0.1"/>
      </c:valAx>
      <c:spPr>
        <a:noFill/>
        <a:ln>
          <a:solidFill>
            <a:schemeClr val="bg1"/>
          </a:solidFill>
        </a:ln>
        <a:effectLst/>
      </c:spPr>
    </c:plotArea>
    <c:legend>
      <c:legendPos val="r"/>
      <c:layout>
        <c:manualLayout>
          <c:xMode val="edge"/>
          <c:yMode val="edge"/>
          <c:x val="0.84721713492897088"/>
          <c:y val="0.43874298667920592"/>
          <c:w val="0.15278286507102926"/>
          <c:h val="0.561059470978718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076993221344531"/>
          <c:y val="2.0957443786568504E-2"/>
          <c:w val="0.62282124454796151"/>
          <c:h val="0.923720046943574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Deloc religios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F81-4B58-9608-288566BB513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F81-4B58-9608-288566BB513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F81-4B58-9608-288566BB5134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Total de acord</c:v>
                </c:pt>
                <c:pt idx="1">
                  <c:v>Mai degraba de acord</c:v>
                </c:pt>
                <c:pt idx="2">
                  <c:v>Mai degraba nu sunt de acord</c:v>
                </c:pt>
                <c:pt idx="3">
                  <c:v>Dezacord total</c:v>
                </c:pt>
                <c:pt idx="4">
                  <c:v>NS/NR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0.13636363636363635</c:v>
                </c:pt>
                <c:pt idx="1">
                  <c:v>2.2727272727272728E-2</c:v>
                </c:pt>
                <c:pt idx="2">
                  <c:v>0.25</c:v>
                </c:pt>
                <c:pt idx="3">
                  <c:v>0.59090909090909094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F81-4B58-9608-288566BB513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mai degraba nereligios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 de acord</c:v>
                </c:pt>
                <c:pt idx="1">
                  <c:v>Mai degraba de acord</c:v>
                </c:pt>
                <c:pt idx="2">
                  <c:v>Mai degraba nu sunt de acord</c:v>
                </c:pt>
                <c:pt idx="3">
                  <c:v>Dezacord total</c:v>
                </c:pt>
                <c:pt idx="4">
                  <c:v>NS/NR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0.15517241379310345</c:v>
                </c:pt>
                <c:pt idx="1">
                  <c:v>0.13793103448275862</c:v>
                </c:pt>
                <c:pt idx="2">
                  <c:v>0.22413793103448276</c:v>
                </c:pt>
                <c:pt idx="3">
                  <c:v>0.48275862068965514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F81-4B58-9608-288566BB513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asa si asa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 de acord</c:v>
                </c:pt>
                <c:pt idx="1">
                  <c:v>Mai degraba de acord</c:v>
                </c:pt>
                <c:pt idx="2">
                  <c:v>Mai degraba nu sunt de acord</c:v>
                </c:pt>
                <c:pt idx="3">
                  <c:v>Dezacord total</c:v>
                </c:pt>
                <c:pt idx="4">
                  <c:v>NS/NR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0.27692307692307694</c:v>
                </c:pt>
                <c:pt idx="1">
                  <c:v>0.15384615384615385</c:v>
                </c:pt>
                <c:pt idx="2">
                  <c:v>0.15076923076923077</c:v>
                </c:pt>
                <c:pt idx="3">
                  <c:v>0.41846153846153844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F81-4B58-9608-288566BB513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mai degraba religios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 de acord</c:v>
                </c:pt>
                <c:pt idx="1">
                  <c:v>Mai degraba de acord</c:v>
                </c:pt>
                <c:pt idx="2">
                  <c:v>Mai degraba nu sunt de acord</c:v>
                </c:pt>
                <c:pt idx="3">
                  <c:v>Dezacord total</c:v>
                </c:pt>
                <c:pt idx="4">
                  <c:v>NS/NR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>
                  <c:v>0.28297362110311752</c:v>
                </c:pt>
                <c:pt idx="1">
                  <c:v>0.13189448441247004</c:v>
                </c:pt>
                <c:pt idx="2">
                  <c:v>0.16546762589928057</c:v>
                </c:pt>
                <c:pt idx="3">
                  <c:v>0.41007194244604311</c:v>
                </c:pt>
                <c:pt idx="4">
                  <c:v>9.5923261390887284E-3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F81-4B58-9608-288566BB513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Foarte religios</c:v>
                </c:pt>
              </c:strCache>
            </c:strRef>
          </c:tx>
          <c:spPr>
            <a:solidFill>
              <a:srgbClr val="E1798A"/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 de acord</c:v>
                </c:pt>
                <c:pt idx="1">
                  <c:v>Mai degraba de acord</c:v>
                </c:pt>
                <c:pt idx="2">
                  <c:v>Mai degraba nu sunt de acord</c:v>
                </c:pt>
                <c:pt idx="3">
                  <c:v>Dezacord total</c:v>
                </c:pt>
                <c:pt idx="4">
                  <c:v>NS/NR</c:v>
                </c:pt>
              </c:strCache>
            </c:strRef>
          </c:cat>
          <c:val>
            <c:numRef>
              <c:f>Sheet1!$F$2:$F$6</c:f>
              <c:numCache>
                <c:formatCode>0.0%</c:formatCode>
                <c:ptCount val="5"/>
                <c:pt idx="0">
                  <c:v>0.30718954248366015</c:v>
                </c:pt>
                <c:pt idx="1">
                  <c:v>0.20261437908496732</c:v>
                </c:pt>
                <c:pt idx="2">
                  <c:v>0.13071895424836602</c:v>
                </c:pt>
                <c:pt idx="3">
                  <c:v>0.34640522875816993</c:v>
                </c:pt>
                <c:pt idx="4">
                  <c:v>1.3071895424836602E-2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F81-4B58-9608-288566BB5134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NS/NR</c:v>
                </c:pt>
              </c:strCache>
            </c:strRef>
          </c:tx>
          <c:spPr>
            <a:noFill/>
            <a:ln w="25400" cap="flat" cmpd="sng" algn="ctr">
              <a:solidFill>
                <a:schemeClr val="accent6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 de acord</c:v>
                </c:pt>
                <c:pt idx="1">
                  <c:v>Mai degraba de acord</c:v>
                </c:pt>
                <c:pt idx="2">
                  <c:v>Mai degraba nu sunt de acord</c:v>
                </c:pt>
                <c:pt idx="3">
                  <c:v>Dezacord total</c:v>
                </c:pt>
                <c:pt idx="4">
                  <c:v>NS/NR</c:v>
                </c:pt>
              </c:strCache>
            </c:strRef>
          </c:cat>
          <c:val>
            <c:numRef>
              <c:f>Sheet1!$G$2:$G$6</c:f>
            </c:numRef>
          </c:val>
          <c:extLst>
            <c:ext xmlns:c16="http://schemas.microsoft.com/office/drawing/2014/chart" uri="{C3380CC4-5D6E-409C-BE32-E72D297353CC}">
              <c16:uniqueId val="{0000000B-6F81-4B58-9608-288566BB5134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NS/NR 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 de acord</c:v>
                </c:pt>
                <c:pt idx="1">
                  <c:v>Mai degraba de acord</c:v>
                </c:pt>
                <c:pt idx="2">
                  <c:v>Mai degraba nu sunt de acord</c:v>
                </c:pt>
                <c:pt idx="3">
                  <c:v>Dezacord total</c:v>
                </c:pt>
                <c:pt idx="4">
                  <c:v>NS/NR</c:v>
                </c:pt>
              </c:strCache>
            </c:strRef>
          </c:cat>
          <c:val>
            <c:numRef>
              <c:f>Sheet1!$H$2:$H$6</c:f>
              <c:numCache>
                <c:formatCode>0.0%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F81-4B58-9608-288566BB513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-48"/>
        <c:axId val="447498128"/>
        <c:axId val="447497736"/>
      </c:barChart>
      <c:catAx>
        <c:axId val="4474981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497736"/>
        <c:crosses val="autoZero"/>
        <c:auto val="1"/>
        <c:lblAlgn val="ctr"/>
        <c:lblOffset val="100"/>
        <c:noMultiLvlLbl val="0"/>
      </c:catAx>
      <c:valAx>
        <c:axId val="447497736"/>
        <c:scaling>
          <c:orientation val="minMax"/>
          <c:min val="0"/>
        </c:scaling>
        <c:delete val="1"/>
        <c:axPos val="t"/>
        <c:numFmt formatCode="0.0%" sourceLinked="1"/>
        <c:majorTickMark val="none"/>
        <c:minorTickMark val="none"/>
        <c:tickLblPos val="nextTo"/>
        <c:crossAx val="447498128"/>
        <c:crosses val="autoZero"/>
        <c:crossBetween val="between"/>
        <c:majorUnit val="0.5"/>
        <c:minorUnit val="0.1"/>
      </c:valAx>
      <c:spPr>
        <a:noFill/>
        <a:ln>
          <a:solidFill>
            <a:schemeClr val="bg1"/>
          </a:solidFill>
        </a:ln>
        <a:effectLst/>
      </c:spPr>
    </c:plotArea>
    <c:legend>
      <c:legendPos val="r"/>
      <c:layout>
        <c:manualLayout>
          <c:xMode val="edge"/>
          <c:yMode val="edge"/>
          <c:x val="0.84721713492897088"/>
          <c:y val="0.43874298667920592"/>
          <c:w val="0.15278286507102926"/>
          <c:h val="0.561059470978718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076993221344531"/>
          <c:y val="2.0957443786568504E-2"/>
          <c:w val="0.62282124454796151"/>
          <c:h val="0.923720046943574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Deloc religios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F81-4B58-9608-288566BB513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F81-4B58-9608-288566BB513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F81-4B58-9608-288566BB5134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Total de acord</c:v>
                </c:pt>
                <c:pt idx="1">
                  <c:v>Mai degraba de acord</c:v>
                </c:pt>
                <c:pt idx="2">
                  <c:v>Mai degraba nu sunt de acord</c:v>
                </c:pt>
                <c:pt idx="3">
                  <c:v>Dezacord total</c:v>
                </c:pt>
                <c:pt idx="4">
                  <c:v>NS/NR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0.27272727272727271</c:v>
                </c:pt>
                <c:pt idx="1">
                  <c:v>9.0909090909090912E-2</c:v>
                </c:pt>
                <c:pt idx="2">
                  <c:v>0.29545454545454547</c:v>
                </c:pt>
                <c:pt idx="3">
                  <c:v>0.29545454545454547</c:v>
                </c:pt>
                <c:pt idx="4">
                  <c:v>4.5454545454545456E-2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F81-4B58-9608-288566BB513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mai degraba nereligios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 de acord</c:v>
                </c:pt>
                <c:pt idx="1">
                  <c:v>Mai degraba de acord</c:v>
                </c:pt>
                <c:pt idx="2">
                  <c:v>Mai degraba nu sunt de acord</c:v>
                </c:pt>
                <c:pt idx="3">
                  <c:v>Dezacord total</c:v>
                </c:pt>
                <c:pt idx="4">
                  <c:v>NS/NR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0.27586206896551724</c:v>
                </c:pt>
                <c:pt idx="1">
                  <c:v>0.20689655172413793</c:v>
                </c:pt>
                <c:pt idx="2">
                  <c:v>0.12068965517241378</c:v>
                </c:pt>
                <c:pt idx="3">
                  <c:v>0.34482758620689657</c:v>
                </c:pt>
                <c:pt idx="4">
                  <c:v>5.1724137931034482E-2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F81-4B58-9608-288566BB513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asa si asa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 de acord</c:v>
                </c:pt>
                <c:pt idx="1">
                  <c:v>Mai degraba de acord</c:v>
                </c:pt>
                <c:pt idx="2">
                  <c:v>Mai degraba nu sunt de acord</c:v>
                </c:pt>
                <c:pt idx="3">
                  <c:v>Dezacord total</c:v>
                </c:pt>
                <c:pt idx="4">
                  <c:v>NS/NR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0.30153846153846153</c:v>
                </c:pt>
                <c:pt idx="1">
                  <c:v>0.26461538461538464</c:v>
                </c:pt>
                <c:pt idx="2">
                  <c:v>0.1723076923076923</c:v>
                </c:pt>
                <c:pt idx="3">
                  <c:v>0.21846153846153846</c:v>
                </c:pt>
                <c:pt idx="4">
                  <c:v>4.3076923076923075E-2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F81-4B58-9608-288566BB513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mai degraba religios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 de acord</c:v>
                </c:pt>
                <c:pt idx="1">
                  <c:v>Mai degraba de acord</c:v>
                </c:pt>
                <c:pt idx="2">
                  <c:v>Mai degraba nu sunt de acord</c:v>
                </c:pt>
                <c:pt idx="3">
                  <c:v>Dezacord total</c:v>
                </c:pt>
                <c:pt idx="4">
                  <c:v>NS/NR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>
                  <c:v>0.35731414868105515</c:v>
                </c:pt>
                <c:pt idx="1">
                  <c:v>0.20623501199040767</c:v>
                </c:pt>
                <c:pt idx="2">
                  <c:v>0.12470023980815348</c:v>
                </c:pt>
                <c:pt idx="3">
                  <c:v>0.25659472422062352</c:v>
                </c:pt>
                <c:pt idx="4">
                  <c:v>5.5155875299760189E-2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F81-4B58-9608-288566BB513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Foarte religios</c:v>
                </c:pt>
              </c:strCache>
            </c:strRef>
          </c:tx>
          <c:spPr>
            <a:solidFill>
              <a:srgbClr val="E1798A"/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 de acord</c:v>
                </c:pt>
                <c:pt idx="1">
                  <c:v>Mai degraba de acord</c:v>
                </c:pt>
                <c:pt idx="2">
                  <c:v>Mai degraba nu sunt de acord</c:v>
                </c:pt>
                <c:pt idx="3">
                  <c:v>Dezacord total</c:v>
                </c:pt>
                <c:pt idx="4">
                  <c:v>NS/NR</c:v>
                </c:pt>
              </c:strCache>
            </c:strRef>
          </c:cat>
          <c:val>
            <c:numRef>
              <c:f>Sheet1!$F$2:$F$6</c:f>
              <c:numCache>
                <c:formatCode>0.0%</c:formatCode>
                <c:ptCount val="5"/>
                <c:pt idx="0">
                  <c:v>0.31372549019607843</c:v>
                </c:pt>
                <c:pt idx="1">
                  <c:v>0.28104575163398693</c:v>
                </c:pt>
                <c:pt idx="2">
                  <c:v>0.10457516339869281</c:v>
                </c:pt>
                <c:pt idx="3">
                  <c:v>0.19607843137254904</c:v>
                </c:pt>
                <c:pt idx="4">
                  <c:v>0.10457516339869281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F81-4B58-9608-288566BB5134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NS/NR</c:v>
                </c:pt>
              </c:strCache>
            </c:strRef>
          </c:tx>
          <c:spPr>
            <a:noFill/>
            <a:ln w="25400" cap="flat" cmpd="sng" algn="ctr">
              <a:solidFill>
                <a:schemeClr val="accent6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 de acord</c:v>
                </c:pt>
                <c:pt idx="1">
                  <c:v>Mai degraba de acord</c:v>
                </c:pt>
                <c:pt idx="2">
                  <c:v>Mai degraba nu sunt de acord</c:v>
                </c:pt>
                <c:pt idx="3">
                  <c:v>Dezacord total</c:v>
                </c:pt>
                <c:pt idx="4">
                  <c:v>NS/NR</c:v>
                </c:pt>
              </c:strCache>
            </c:strRef>
          </c:cat>
          <c:val>
            <c:numRef>
              <c:f>Sheet1!$G$2:$G$6</c:f>
            </c:numRef>
          </c:val>
          <c:extLst>
            <c:ext xmlns:c16="http://schemas.microsoft.com/office/drawing/2014/chart" uri="{C3380CC4-5D6E-409C-BE32-E72D297353CC}">
              <c16:uniqueId val="{0000000B-6F81-4B58-9608-288566BB5134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NS/NR 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 de acord</c:v>
                </c:pt>
                <c:pt idx="1">
                  <c:v>Mai degraba de acord</c:v>
                </c:pt>
                <c:pt idx="2">
                  <c:v>Mai degraba nu sunt de acord</c:v>
                </c:pt>
                <c:pt idx="3">
                  <c:v>Dezacord total</c:v>
                </c:pt>
                <c:pt idx="4">
                  <c:v>NS/NR</c:v>
                </c:pt>
              </c:strCache>
            </c:strRef>
          </c:cat>
          <c:val>
            <c:numRef>
              <c:f>Sheet1!$H$2:$H$6</c:f>
              <c:numCache>
                <c:formatCode>0.0%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0.66666666666666652</c:v>
                </c:pt>
                <c:pt idx="3">
                  <c:v>0.33333333333333326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F81-4B58-9608-288566BB513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-48"/>
        <c:axId val="447498128"/>
        <c:axId val="447497736"/>
      </c:barChart>
      <c:catAx>
        <c:axId val="4474981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497736"/>
        <c:crosses val="autoZero"/>
        <c:auto val="1"/>
        <c:lblAlgn val="ctr"/>
        <c:lblOffset val="100"/>
        <c:noMultiLvlLbl val="0"/>
      </c:catAx>
      <c:valAx>
        <c:axId val="447497736"/>
        <c:scaling>
          <c:orientation val="minMax"/>
          <c:min val="0"/>
        </c:scaling>
        <c:delete val="1"/>
        <c:axPos val="t"/>
        <c:numFmt formatCode="0.0%" sourceLinked="1"/>
        <c:majorTickMark val="none"/>
        <c:minorTickMark val="none"/>
        <c:tickLblPos val="nextTo"/>
        <c:crossAx val="447498128"/>
        <c:crosses val="autoZero"/>
        <c:crossBetween val="between"/>
        <c:majorUnit val="0.5"/>
        <c:minorUnit val="0.1"/>
      </c:valAx>
      <c:spPr>
        <a:noFill/>
        <a:ln>
          <a:solidFill>
            <a:schemeClr val="bg1"/>
          </a:solidFill>
        </a:ln>
        <a:effectLst/>
      </c:spPr>
    </c:plotArea>
    <c:legend>
      <c:legendPos val="r"/>
      <c:layout>
        <c:manualLayout>
          <c:xMode val="edge"/>
          <c:yMode val="edge"/>
          <c:x val="0.84721713492897088"/>
          <c:y val="0.43874298667920592"/>
          <c:w val="0.15278286507102926"/>
          <c:h val="0.561059470978718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643323354856395"/>
          <c:y val="2.0957443786568504E-2"/>
          <c:w val="0.49653905878470378"/>
          <c:h val="0.9237200469435740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DA4-4A55-B567-04C53397582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Sa fie coleg la locul de munca cu dvs.?</c:v>
                </c:pt>
                <c:pt idx="1">
                  <c:v>Sa fie vecin cu dvs.?</c:v>
                </c:pt>
                <c:pt idx="2">
                  <c:v>Sa faca parte din familia dvs.?</c:v>
                </c:pt>
                <c:pt idx="3">
                  <c:v>Sa se casatoreasca cu fiica/fiul dvs.?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0.88300000000000001</c:v>
                </c:pt>
                <c:pt idx="1">
                  <c:v>0.88900000000000001</c:v>
                </c:pt>
                <c:pt idx="2">
                  <c:v>0.53</c:v>
                </c:pt>
                <c:pt idx="3">
                  <c:v>0.52700000000000002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DA4-4A55-B567-04C5339758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Nu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Sa fie coleg la locul de munca cu dvs.?</c:v>
                </c:pt>
                <c:pt idx="1">
                  <c:v>Sa fie vecin cu dvs.?</c:v>
                </c:pt>
                <c:pt idx="2">
                  <c:v>Sa faca parte din familia dvs.?</c:v>
                </c:pt>
                <c:pt idx="3">
                  <c:v>Sa se casatoreasca cu fiica/fiul dvs.?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4.5999999999999999E-2</c:v>
                </c:pt>
                <c:pt idx="1">
                  <c:v>4.3999999999999997E-2</c:v>
                </c:pt>
                <c:pt idx="2">
                  <c:v>0.20899999999999999</c:v>
                </c:pt>
                <c:pt idx="3">
                  <c:v>0.215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3B3-4836-8B66-E4B4B276ED5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Depinde de unde vine, de religia, etnia lui etc.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Sa fie coleg la locul de munca cu dvs.?</c:v>
                </c:pt>
                <c:pt idx="1">
                  <c:v>Sa fie vecin cu dvs.?</c:v>
                </c:pt>
                <c:pt idx="2">
                  <c:v>Sa faca parte din familia dvs.?</c:v>
                </c:pt>
                <c:pt idx="3">
                  <c:v>Sa se casatoreasca cu fiica/fiul dvs.?</c:v>
                </c:pt>
              </c:strCache>
            </c:strRef>
          </c:cat>
          <c:val>
            <c:numRef>
              <c:f>Sheet1!$D$2:$D$5</c:f>
              <c:numCache>
                <c:formatCode>0.0%</c:formatCode>
                <c:ptCount val="4"/>
                <c:pt idx="0">
                  <c:v>6.9000000000000006E-2</c:v>
                </c:pt>
                <c:pt idx="1">
                  <c:v>6.4000000000000001E-2</c:v>
                </c:pt>
                <c:pt idx="2">
                  <c:v>0.249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3B3-4836-8B66-E4B4B276ED5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NS/NR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Sa fie coleg la locul de munca cu dvs.?</c:v>
                </c:pt>
                <c:pt idx="1">
                  <c:v>Sa fie vecin cu dvs.?</c:v>
                </c:pt>
                <c:pt idx="2">
                  <c:v>Sa faca parte din familia dvs.?</c:v>
                </c:pt>
                <c:pt idx="3">
                  <c:v>Sa se casatoreasca cu fiica/fiul dvs.?</c:v>
                </c:pt>
              </c:strCache>
            </c:strRef>
          </c:cat>
          <c:val>
            <c:numRef>
              <c:f>Sheet1!$E$2:$E$5</c:f>
              <c:numCache>
                <c:formatCode>0.0%</c:formatCode>
                <c:ptCount val="4"/>
                <c:pt idx="0">
                  <c:v>2E-3</c:v>
                </c:pt>
                <c:pt idx="1">
                  <c:v>3.0000000000000001E-3</c:v>
                </c:pt>
                <c:pt idx="2">
                  <c:v>1.2E-2</c:v>
                </c:pt>
                <c:pt idx="3">
                  <c:v>8.0000000000000002E-3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9BF-445F-91AC-B9E93E36F0A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100"/>
        <c:axId val="447498128"/>
        <c:axId val="447497736"/>
      </c:barChart>
      <c:catAx>
        <c:axId val="4474981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497736"/>
        <c:crosses val="autoZero"/>
        <c:auto val="1"/>
        <c:lblAlgn val="ctr"/>
        <c:lblOffset val="100"/>
        <c:noMultiLvlLbl val="0"/>
      </c:catAx>
      <c:valAx>
        <c:axId val="447497736"/>
        <c:scaling>
          <c:orientation val="minMax"/>
          <c:min val="0"/>
        </c:scaling>
        <c:delete val="1"/>
        <c:axPos val="t"/>
        <c:numFmt formatCode="0%" sourceLinked="1"/>
        <c:majorTickMark val="none"/>
        <c:minorTickMark val="none"/>
        <c:tickLblPos val="nextTo"/>
        <c:crossAx val="447498128"/>
        <c:crosses val="autoZero"/>
        <c:crossBetween val="between"/>
        <c:majorUnit val="0.5"/>
        <c:minorUnit val="0.1"/>
      </c:valAx>
      <c:spPr>
        <a:noFill/>
        <a:ln>
          <a:solidFill>
            <a:schemeClr val="bg1"/>
          </a:solidFill>
        </a:ln>
        <a:effectLst/>
      </c:spPr>
    </c:plotArea>
    <c:legend>
      <c:legendPos val="r"/>
      <c:layout>
        <c:manualLayout>
          <c:xMode val="edge"/>
          <c:yMode val="edge"/>
          <c:x val="0.16032352444628234"/>
          <c:y val="0.93036671502438406"/>
          <c:w val="0.81907182890527486"/>
          <c:h val="6.78815134180327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076993221344531"/>
          <c:y val="2.0957443786568504E-2"/>
          <c:w val="0.62282124454796151"/>
          <c:h val="0.923720046943574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scoala generala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A30-44AF-A5CE-8A462102C90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A30-44AF-A5CE-8A462102C90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A30-44AF-A5CE-8A462102C906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0.81944444444444442</c:v>
                </c:pt>
                <c:pt idx="1">
                  <c:v>0.1111111111111111</c:v>
                </c:pt>
                <c:pt idx="2">
                  <c:v>5.5555555555555552E-2</c:v>
                </c:pt>
                <c:pt idx="3">
                  <c:v>1.3888888888888888E-2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A30-44AF-A5CE-8A462102C9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liceu sau scoala profesionala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0.874074074074074</c:v>
                </c:pt>
                <c:pt idx="1">
                  <c:v>5.5555555555555552E-2</c:v>
                </c:pt>
                <c:pt idx="2">
                  <c:v>7.0370370370370375E-2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A30-44AF-A5CE-8A462102C90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facultate sau studii postuniversitare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Sheet1!$D$2:$D$5</c:f>
              <c:numCache>
                <c:formatCode>0.0%</c:formatCode>
                <c:ptCount val="4"/>
                <c:pt idx="0">
                  <c:v>0.90861618798955623</c:v>
                </c:pt>
                <c:pt idx="1">
                  <c:v>1.8276762402088774E-2</c:v>
                </c:pt>
                <c:pt idx="2">
                  <c:v>7.0496083550913843E-2</c:v>
                </c:pt>
                <c:pt idx="3">
                  <c:v>2.6109660574412537E-3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A30-44AF-A5CE-8A462102C90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alta situatie.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Sheet1!$E$2:$E$5</c:f>
              <c:numCache>
                <c:formatCode>0.0%</c:formatCode>
                <c:ptCount val="4"/>
                <c:pt idx="0">
                  <c:v>0.8</c:v>
                </c:pt>
                <c:pt idx="1">
                  <c:v>0.2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A30-44AF-A5CE-8A462102C90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-48"/>
        <c:axId val="447498128"/>
        <c:axId val="447497736"/>
      </c:barChart>
      <c:catAx>
        <c:axId val="4474981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497736"/>
        <c:crosses val="autoZero"/>
        <c:auto val="1"/>
        <c:lblAlgn val="ctr"/>
        <c:lblOffset val="100"/>
        <c:noMultiLvlLbl val="0"/>
      </c:catAx>
      <c:valAx>
        <c:axId val="447497736"/>
        <c:scaling>
          <c:orientation val="minMax"/>
          <c:min val="0"/>
        </c:scaling>
        <c:delete val="1"/>
        <c:axPos val="t"/>
        <c:numFmt formatCode="0.0%" sourceLinked="1"/>
        <c:majorTickMark val="none"/>
        <c:minorTickMark val="none"/>
        <c:tickLblPos val="nextTo"/>
        <c:crossAx val="447498128"/>
        <c:crosses val="autoZero"/>
        <c:crossBetween val="between"/>
        <c:majorUnit val="0.5"/>
        <c:minorUnit val="0.1"/>
      </c:valAx>
      <c:spPr>
        <a:noFill/>
        <a:ln>
          <a:solidFill>
            <a:schemeClr val="bg1"/>
          </a:solidFill>
        </a:ln>
        <a:effectLst/>
      </c:spPr>
    </c:plotArea>
    <c:legend>
      <c:legendPos val="r"/>
      <c:layout>
        <c:manualLayout>
          <c:xMode val="edge"/>
          <c:yMode val="edge"/>
          <c:x val="0.83873357088797096"/>
          <c:y val="0.55146803684402057"/>
          <c:w val="0.16126642911202915"/>
          <c:h val="0.374913484917322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643323354856395"/>
          <c:y val="2.0957443786568504E-2"/>
          <c:w val="0.49653905878470378"/>
          <c:h val="0.9237200469435740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DA4-4A55-B567-04C53397582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Sa fie coleg la locul de munca cu dvs.?</c:v>
                </c:pt>
                <c:pt idx="1">
                  <c:v>Sa fie vecin cu dvs.?</c:v>
                </c:pt>
                <c:pt idx="2">
                  <c:v>Sa faca parte din familia dvs.?</c:v>
                </c:pt>
                <c:pt idx="3">
                  <c:v>Sa se casatoreasca cu fiica/fiul dvs.?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0.97399999999999987</c:v>
                </c:pt>
                <c:pt idx="1">
                  <c:v>0.97299999999999998</c:v>
                </c:pt>
                <c:pt idx="2">
                  <c:v>0.94499999999999995</c:v>
                </c:pt>
                <c:pt idx="3">
                  <c:v>0.93200000000000005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DA4-4A55-B567-04C5339758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Mai degraba da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Sa fie coleg la locul de munca cu dvs.?</c:v>
                </c:pt>
                <c:pt idx="1">
                  <c:v>Sa fie vecin cu dvs.?</c:v>
                </c:pt>
                <c:pt idx="2">
                  <c:v>Sa faca parte din familia dvs.?</c:v>
                </c:pt>
                <c:pt idx="3">
                  <c:v>Sa se casatoreasca cu fiica/fiul dvs.?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1.7000000000000001E-2</c:v>
                </c:pt>
                <c:pt idx="1">
                  <c:v>0.02</c:v>
                </c:pt>
                <c:pt idx="2">
                  <c:v>2.9000000000000005E-2</c:v>
                </c:pt>
                <c:pt idx="3">
                  <c:v>2.5000000000000001E-2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3B3-4836-8B66-E4B4B276ED5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Mai degraba nu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2.0604646648442831E-2"/>
                  <c:y val="1.392808268566466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C4-4247-99C9-DD3ADB06759A}"/>
                </c:ext>
              </c:extLst>
            </c:dLbl>
            <c:dLbl>
              <c:idx val="1"/>
              <c:layout>
                <c:manualLayout>
                  <c:x val="1.6968532534011743E-2"/>
                  <c:y val="3.249843311126075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EC4-4247-99C9-DD3ADB0675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Sa fie coleg la locul de munca cu dvs.?</c:v>
                </c:pt>
                <c:pt idx="1">
                  <c:v>Sa fie vecin cu dvs.?</c:v>
                </c:pt>
                <c:pt idx="2">
                  <c:v>Sa faca parte din familia dvs.?</c:v>
                </c:pt>
                <c:pt idx="3">
                  <c:v>Sa se casatoreasca cu fiica/fiul dvs.?</c:v>
                </c:pt>
              </c:strCache>
            </c:strRef>
          </c:cat>
          <c:val>
            <c:numRef>
              <c:f>Sheet1!$D$2:$D$5</c:f>
              <c:numCache>
                <c:formatCode>0.0%</c:formatCode>
                <c:ptCount val="4"/>
                <c:pt idx="0">
                  <c:v>4.0000000000000001E-3</c:v>
                </c:pt>
                <c:pt idx="1">
                  <c:v>3.0000000000000001E-3</c:v>
                </c:pt>
                <c:pt idx="2">
                  <c:v>1.3000000000000001E-2</c:v>
                </c:pt>
                <c:pt idx="3">
                  <c:v>2.5000000000000001E-2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3B3-4836-8B66-E4B4B276ED5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Nu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1.9251172360493705E-2"/>
                  <c:y val="-2.089184985723902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EE0-42EB-9BAA-2D8292D207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Sa fie coleg la locul de munca cu dvs.?</c:v>
                </c:pt>
                <c:pt idx="1">
                  <c:v>Sa fie vecin cu dvs.?</c:v>
                </c:pt>
                <c:pt idx="2">
                  <c:v>Sa faca parte din familia dvs.?</c:v>
                </c:pt>
                <c:pt idx="3">
                  <c:v>Sa se casatoreasca cu fiica/fiul dvs.?</c:v>
                </c:pt>
              </c:strCache>
            </c:strRef>
          </c:cat>
          <c:val>
            <c:numRef>
              <c:f>Sheet1!$E$2:$E$5</c:f>
              <c:numCache>
                <c:formatCode>0.0%</c:formatCode>
                <c:ptCount val="4"/>
                <c:pt idx="0">
                  <c:v>5.0000000000000001E-3</c:v>
                </c:pt>
                <c:pt idx="1">
                  <c:v>4.0000000000000001E-3</c:v>
                </c:pt>
                <c:pt idx="2">
                  <c:v>1.2E-2</c:v>
                </c:pt>
                <c:pt idx="3">
                  <c:v>1.7999999999999999E-2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9BF-445F-91AC-B9E93E36F0A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NS/NR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c:spPr>
          <c:invertIfNegative val="0"/>
          <c:dLbls>
            <c:dLbl>
              <c:idx val="2"/>
              <c:layout>
                <c:manualLayout>
                  <c:x val="2.2244238262246665E-2"/>
                  <c:y val="-1.857035042559612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9BF-445F-91AC-B9E93E36F0AC}"/>
                </c:ext>
              </c:extLst>
            </c:dLbl>
            <c:dLbl>
              <c:idx val="3"/>
              <c:layout>
                <c:manualLayout>
                  <c:x val="1.9280471232754344E-2"/>
                  <c:y val="-3.714106641286921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EE0-42EB-9BAA-2D8292D207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Sa fie coleg la locul de munca cu dvs.?</c:v>
                </c:pt>
                <c:pt idx="1">
                  <c:v>Sa fie vecin cu dvs.?</c:v>
                </c:pt>
                <c:pt idx="2">
                  <c:v>Sa faca parte din familia dvs.?</c:v>
                </c:pt>
                <c:pt idx="3">
                  <c:v>Sa se casatoreasca cu fiica/fiul dvs.?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2" formatCode="0.0%">
                  <c:v>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9BF-445F-91AC-B9E93E36F0A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100"/>
        <c:axId val="447498128"/>
        <c:axId val="447497736"/>
      </c:barChart>
      <c:catAx>
        <c:axId val="4474981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497736"/>
        <c:crosses val="autoZero"/>
        <c:auto val="1"/>
        <c:lblAlgn val="ctr"/>
        <c:lblOffset val="100"/>
        <c:noMultiLvlLbl val="0"/>
      </c:catAx>
      <c:valAx>
        <c:axId val="447497736"/>
        <c:scaling>
          <c:orientation val="minMax"/>
          <c:min val="0"/>
        </c:scaling>
        <c:delete val="1"/>
        <c:axPos val="t"/>
        <c:numFmt formatCode="0%" sourceLinked="1"/>
        <c:majorTickMark val="none"/>
        <c:minorTickMark val="none"/>
        <c:tickLblPos val="nextTo"/>
        <c:crossAx val="447498128"/>
        <c:crosses val="autoZero"/>
        <c:crossBetween val="between"/>
        <c:majorUnit val="0.5"/>
        <c:minorUnit val="0.1"/>
      </c:valAx>
      <c:spPr>
        <a:noFill/>
        <a:ln>
          <a:solidFill>
            <a:schemeClr val="bg1"/>
          </a:solidFill>
        </a:ln>
        <a:effectLst/>
      </c:spPr>
    </c:plotArea>
    <c:legend>
      <c:legendPos val="r"/>
      <c:layout>
        <c:manualLayout>
          <c:xMode val="edge"/>
          <c:yMode val="edge"/>
          <c:x val="0.16032352444628234"/>
          <c:y val="0.93036671502438406"/>
          <c:w val="0.81907182890527486"/>
          <c:h val="6.78815134180327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076993221344531"/>
          <c:y val="2.0957443786568504E-2"/>
          <c:w val="0.62282124454796151"/>
          <c:h val="0.923720046943574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scoala generala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A30-44AF-A5CE-8A462102C90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A30-44AF-A5CE-8A462102C90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A30-44AF-A5CE-8A462102C906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0.81944444444444442</c:v>
                </c:pt>
                <c:pt idx="1">
                  <c:v>0.125</c:v>
                </c:pt>
                <c:pt idx="2">
                  <c:v>4.1666666666666657E-2</c:v>
                </c:pt>
                <c:pt idx="3">
                  <c:v>1.3888888888888888E-2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A30-44AF-A5CE-8A462102C9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liceu sau scoala profesionala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0.8833333333333333</c:v>
                </c:pt>
                <c:pt idx="1">
                  <c:v>5.185185185185185E-2</c:v>
                </c:pt>
                <c:pt idx="2">
                  <c:v>6.4814814814814811E-2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A30-44AF-A5CE-8A462102C90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facultate sau studii postuniversitare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Sheet1!$D$2:$D$5</c:f>
              <c:numCache>
                <c:formatCode>0.0%</c:formatCode>
                <c:ptCount val="4"/>
                <c:pt idx="0">
                  <c:v>0.91122715404699728</c:v>
                </c:pt>
                <c:pt idx="1">
                  <c:v>1.8276762402088774E-2</c:v>
                </c:pt>
                <c:pt idx="2">
                  <c:v>6.7885117493472591E-2</c:v>
                </c:pt>
                <c:pt idx="3">
                  <c:v>2.6109660574412537E-3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A30-44AF-A5CE-8A462102C90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alta situatie.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Sheet1!$E$2:$E$5</c:f>
              <c:numCache>
                <c:formatCode>0.0%</c:formatCode>
                <c:ptCount val="4"/>
                <c:pt idx="0">
                  <c:v>0.8</c:v>
                </c:pt>
                <c:pt idx="1">
                  <c:v>0</c:v>
                </c:pt>
                <c:pt idx="2">
                  <c:v>0</c:v>
                </c:pt>
                <c:pt idx="3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A30-44AF-A5CE-8A462102C90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-48"/>
        <c:axId val="447498128"/>
        <c:axId val="447497736"/>
      </c:barChart>
      <c:catAx>
        <c:axId val="4474981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497736"/>
        <c:crosses val="autoZero"/>
        <c:auto val="1"/>
        <c:lblAlgn val="ctr"/>
        <c:lblOffset val="100"/>
        <c:noMultiLvlLbl val="0"/>
      </c:catAx>
      <c:valAx>
        <c:axId val="447497736"/>
        <c:scaling>
          <c:orientation val="minMax"/>
          <c:min val="0"/>
        </c:scaling>
        <c:delete val="1"/>
        <c:axPos val="t"/>
        <c:numFmt formatCode="0.0%" sourceLinked="1"/>
        <c:majorTickMark val="none"/>
        <c:minorTickMark val="none"/>
        <c:tickLblPos val="nextTo"/>
        <c:crossAx val="447498128"/>
        <c:crosses val="autoZero"/>
        <c:crossBetween val="between"/>
        <c:majorUnit val="0.5"/>
        <c:minorUnit val="0.1"/>
      </c:valAx>
      <c:spPr>
        <a:noFill/>
        <a:ln>
          <a:solidFill>
            <a:schemeClr val="bg1"/>
          </a:solidFill>
        </a:ln>
        <a:effectLst/>
      </c:spPr>
    </c:plotArea>
    <c:legend>
      <c:legendPos val="r"/>
      <c:layout>
        <c:manualLayout>
          <c:xMode val="edge"/>
          <c:yMode val="edge"/>
          <c:x val="0.80479931472397148"/>
          <c:y val="0.55146803684402057"/>
          <c:w val="0.19520068527602866"/>
          <c:h val="0.380156510506383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076993221344531"/>
          <c:y val="2.0957443786568504E-2"/>
          <c:w val="0.62282124454796151"/>
          <c:h val="0.923720046943574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scoala generala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A30-44AF-A5CE-8A462102C90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A30-44AF-A5CE-8A462102C90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A30-44AF-A5CE-8A462102C906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Sheet1!$B$2:$B$5</c:f>
              <c:numCache>
                <c:formatCode>###0.0%</c:formatCode>
                <c:ptCount val="4"/>
                <c:pt idx="0">
                  <c:v>0.48611111111111105</c:v>
                </c:pt>
                <c:pt idx="1">
                  <c:v>0.30555555555555558</c:v>
                </c:pt>
                <c:pt idx="2">
                  <c:v>0.19444444444444448</c:v>
                </c:pt>
                <c:pt idx="3">
                  <c:v>1.3888888888888888E-2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A30-44AF-A5CE-8A462102C9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liceu sau scoala profesionala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Sheet1!$C$2:$C$5</c:f>
              <c:numCache>
                <c:formatCode>###0.0%</c:formatCode>
                <c:ptCount val="4"/>
                <c:pt idx="0">
                  <c:v>0.4777777777777778</c:v>
                </c:pt>
                <c:pt idx="1">
                  <c:v>0.24074074074074073</c:v>
                </c:pt>
                <c:pt idx="2">
                  <c:v>0.27037037037037037</c:v>
                </c:pt>
                <c:pt idx="3">
                  <c:v>1.1111111111111112E-2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A30-44AF-A5CE-8A462102C90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facultate sau studii postuniversitare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Sheet1!$D$2:$D$5</c:f>
              <c:numCache>
                <c:formatCode>###0.0%</c:formatCode>
                <c:ptCount val="4"/>
                <c:pt idx="0">
                  <c:v>0.61357702349869447</c:v>
                </c:pt>
                <c:pt idx="1">
                  <c:v>0.14360313315926893</c:v>
                </c:pt>
                <c:pt idx="2">
                  <c:v>0.2297650130548303</c:v>
                </c:pt>
                <c:pt idx="3">
                  <c:v>1.3054830287206266E-2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A30-44AF-A5CE-8A462102C90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alta situatie.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Sheet1!$E$2:$E$5</c:f>
              <c:numCache>
                <c:formatCode>###0.0%</c:formatCode>
                <c:ptCount val="4"/>
                <c:pt idx="0">
                  <c:v>0.4</c:v>
                </c:pt>
                <c:pt idx="1">
                  <c:v>0.4</c:v>
                </c:pt>
                <c:pt idx="2">
                  <c:v>0.2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A30-44AF-A5CE-8A462102C90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-48"/>
        <c:axId val="447498128"/>
        <c:axId val="447497736"/>
      </c:barChart>
      <c:catAx>
        <c:axId val="4474981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497736"/>
        <c:crosses val="autoZero"/>
        <c:auto val="1"/>
        <c:lblAlgn val="ctr"/>
        <c:lblOffset val="100"/>
        <c:noMultiLvlLbl val="0"/>
      </c:catAx>
      <c:valAx>
        <c:axId val="447497736"/>
        <c:scaling>
          <c:orientation val="minMax"/>
          <c:min val="0"/>
        </c:scaling>
        <c:delete val="1"/>
        <c:axPos val="t"/>
        <c:numFmt formatCode="###0.0%" sourceLinked="1"/>
        <c:majorTickMark val="none"/>
        <c:minorTickMark val="none"/>
        <c:tickLblPos val="nextTo"/>
        <c:crossAx val="447498128"/>
        <c:crosses val="autoZero"/>
        <c:crossBetween val="between"/>
        <c:majorUnit val="0.5"/>
        <c:minorUnit val="0.1"/>
      </c:valAx>
      <c:spPr>
        <a:noFill/>
        <a:ln>
          <a:solidFill>
            <a:schemeClr val="bg1"/>
          </a:solidFill>
        </a:ln>
        <a:effectLst/>
      </c:spPr>
    </c:plotArea>
    <c:legend>
      <c:legendPos val="r"/>
      <c:layout>
        <c:manualLayout>
          <c:xMode val="edge"/>
          <c:yMode val="edge"/>
          <c:x val="0.80479931472397148"/>
          <c:y val="0.55146803684402057"/>
          <c:w val="0.19520068527602866"/>
          <c:h val="0.380156510506383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076993221344531"/>
          <c:y val="2.0957443786568504E-2"/>
          <c:w val="0.62282124454796151"/>
          <c:h val="0.923720046943574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scoala generala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A30-44AF-A5CE-8A462102C90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A30-44AF-A5CE-8A462102C90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A30-44AF-A5CE-8A462102C906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Sheet1!$B$2:$B$5</c:f>
              <c:numCache>
                <c:formatCode>###0.0%</c:formatCode>
                <c:ptCount val="4"/>
                <c:pt idx="0">
                  <c:v>0.5</c:v>
                </c:pt>
                <c:pt idx="1">
                  <c:v>0.33333333333333326</c:v>
                </c:pt>
                <c:pt idx="2">
                  <c:v>0.15277777777777779</c:v>
                </c:pt>
                <c:pt idx="3">
                  <c:v>1.3888888888888888E-2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A30-44AF-A5CE-8A462102C9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liceu sau scoala profesionala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Sheet1!$C$2:$C$5</c:f>
              <c:numCache>
                <c:formatCode>###0.0%</c:formatCode>
                <c:ptCount val="4"/>
                <c:pt idx="0">
                  <c:v>0.47407407407407409</c:v>
                </c:pt>
                <c:pt idx="1">
                  <c:v>0.24259259259259258</c:v>
                </c:pt>
                <c:pt idx="2">
                  <c:v>0.27777777777777779</c:v>
                </c:pt>
                <c:pt idx="3" formatCode="####.0%">
                  <c:v>5.5555555555555558E-3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A30-44AF-A5CE-8A462102C90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facultate sau studii postuniversitare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Sheet1!$D$2:$D$5</c:f>
              <c:numCache>
                <c:formatCode>###0.0%</c:formatCode>
                <c:ptCount val="4"/>
                <c:pt idx="0">
                  <c:v>0.60574412532637079</c:v>
                </c:pt>
                <c:pt idx="1">
                  <c:v>0.15404699738903394</c:v>
                </c:pt>
                <c:pt idx="2">
                  <c:v>0.2297650130548303</c:v>
                </c:pt>
                <c:pt idx="3">
                  <c:v>1.0443864229765015E-2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A30-44AF-A5CE-8A462102C90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alta situatie.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Sheet1!$E$2:$E$5</c:f>
              <c:numCache>
                <c:formatCode>###0.0%</c:formatCode>
                <c:ptCount val="4"/>
                <c:pt idx="0">
                  <c:v>0.6</c:v>
                </c:pt>
                <c:pt idx="1">
                  <c:v>0.2</c:v>
                </c:pt>
                <c:pt idx="2">
                  <c:v>0.2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A30-44AF-A5CE-8A462102C90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-48"/>
        <c:axId val="447498128"/>
        <c:axId val="447497736"/>
      </c:barChart>
      <c:catAx>
        <c:axId val="4474981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497736"/>
        <c:crosses val="autoZero"/>
        <c:auto val="1"/>
        <c:lblAlgn val="ctr"/>
        <c:lblOffset val="100"/>
        <c:noMultiLvlLbl val="0"/>
      </c:catAx>
      <c:valAx>
        <c:axId val="447497736"/>
        <c:scaling>
          <c:orientation val="minMax"/>
          <c:min val="0"/>
        </c:scaling>
        <c:delete val="1"/>
        <c:axPos val="t"/>
        <c:numFmt formatCode="###0.0%" sourceLinked="1"/>
        <c:majorTickMark val="none"/>
        <c:minorTickMark val="none"/>
        <c:tickLblPos val="nextTo"/>
        <c:crossAx val="447498128"/>
        <c:crosses val="autoZero"/>
        <c:crossBetween val="between"/>
        <c:majorUnit val="0.5"/>
        <c:minorUnit val="0.1"/>
      </c:valAx>
      <c:spPr>
        <a:noFill/>
        <a:ln>
          <a:solidFill>
            <a:schemeClr val="bg1"/>
          </a:solidFill>
        </a:ln>
        <a:effectLst/>
      </c:spPr>
    </c:plotArea>
    <c:legend>
      <c:legendPos val="r"/>
      <c:layout>
        <c:manualLayout>
          <c:xMode val="edge"/>
          <c:yMode val="edge"/>
          <c:x val="0.80479931472397148"/>
          <c:y val="0.55146803684402057"/>
          <c:w val="0.19520068527602866"/>
          <c:h val="0.380156510506383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076993221344531"/>
          <c:y val="2.0957443786568504E-2"/>
          <c:w val="0.62282124454796151"/>
          <c:h val="0.923720046943574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Ortodox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F81-4B58-9608-288566BB513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F81-4B58-9608-288566BB513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F81-4B58-9608-288566BB5134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Sheet1!$B$2:$B$5</c:f>
              <c:numCache>
                <c:formatCode>###0.0%</c:formatCode>
                <c:ptCount val="4"/>
                <c:pt idx="0">
                  <c:v>0.88548752834467104</c:v>
                </c:pt>
                <c:pt idx="1">
                  <c:v>4.6485260770975055E-2</c:v>
                </c:pt>
                <c:pt idx="2">
                  <c:v>6.8027210884353748E-2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F81-4B58-9608-288566BB513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Romano-Catolic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Sheet1!$C$2:$C$5</c:f>
              <c:numCache>
                <c:formatCode>###0.0%</c:formatCode>
                <c:ptCount val="4"/>
                <c:pt idx="0">
                  <c:v>0.87096774193548387</c:v>
                </c:pt>
                <c:pt idx="1">
                  <c:v>0</c:v>
                </c:pt>
                <c:pt idx="2">
                  <c:v>0.12903225806451613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F81-4B58-9608-288566BB513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Greco-Catolic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Sheet1!$D$2:$D$5</c:f>
              <c:numCache>
                <c:formatCode>###0.0%</c:formatCode>
                <c:ptCount val="4"/>
                <c:pt idx="0">
                  <c:v>0.84615384615384615</c:v>
                </c:pt>
                <c:pt idx="1">
                  <c:v>7.6923076923076927E-2</c:v>
                </c:pt>
                <c:pt idx="2">
                  <c:v>7.6923076923076927E-2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F81-4B58-9608-288566BB513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Reformat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Sheet1!$E$2:$E$5</c:f>
              <c:numCache>
                <c:formatCode>###0.0%</c:formatCode>
                <c:ptCount val="4"/>
                <c:pt idx="0">
                  <c:v>0.5</c:v>
                </c:pt>
                <c:pt idx="1">
                  <c:v>0.125</c:v>
                </c:pt>
                <c:pt idx="2">
                  <c:v>0.25</c:v>
                </c:pt>
                <c:pt idx="3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F81-4B58-9608-288566BB513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Alta religie/confesiune</c:v>
                </c:pt>
              </c:strCache>
            </c:strRef>
          </c:tx>
          <c:spPr>
            <a:solidFill>
              <a:srgbClr val="E1798A"/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Sheet1!$F$2:$F$5</c:f>
              <c:numCache>
                <c:formatCode>###0.0%</c:formatCode>
                <c:ptCount val="4"/>
                <c:pt idx="0">
                  <c:v>0.90909090909090906</c:v>
                </c:pt>
                <c:pt idx="1">
                  <c:v>4.5454545454545456E-2</c:v>
                </c:pt>
                <c:pt idx="2">
                  <c:v>2.2727272727272728E-2</c:v>
                </c:pt>
                <c:pt idx="3">
                  <c:v>2.2727272727272728E-2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F81-4B58-9608-288566BB5134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Ateu/Agnostic</c:v>
                </c:pt>
              </c:strCache>
            </c:strRef>
          </c:tx>
          <c:spPr>
            <a:noFill/>
            <a:ln w="25400" cap="flat" cmpd="sng" algn="ctr">
              <a:solidFill>
                <a:schemeClr val="accent6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Sheet1!$G$2:$G$5</c:f>
            </c:numRef>
          </c:val>
          <c:extLst>
            <c:ext xmlns:c16="http://schemas.microsoft.com/office/drawing/2014/chart" uri="{C3380CC4-5D6E-409C-BE32-E72D297353CC}">
              <c16:uniqueId val="{0000000B-6F81-4B58-9608-288566BB5134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NS/NR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Sheet1!$H$2:$H$5</c:f>
              <c:numCache>
                <c:formatCode>###0.0%</c:formatCode>
                <c:ptCount val="4"/>
                <c:pt idx="0">
                  <c:v>0.5</c:v>
                </c:pt>
                <c:pt idx="1">
                  <c:v>0.5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F81-4B58-9608-288566BB513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-48"/>
        <c:axId val="447498128"/>
        <c:axId val="447497736"/>
      </c:barChart>
      <c:catAx>
        <c:axId val="4474981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497736"/>
        <c:crosses val="autoZero"/>
        <c:auto val="1"/>
        <c:lblAlgn val="ctr"/>
        <c:lblOffset val="100"/>
        <c:noMultiLvlLbl val="0"/>
      </c:catAx>
      <c:valAx>
        <c:axId val="447497736"/>
        <c:scaling>
          <c:orientation val="minMax"/>
          <c:min val="0"/>
        </c:scaling>
        <c:delete val="1"/>
        <c:axPos val="t"/>
        <c:numFmt formatCode="###0.0%" sourceLinked="1"/>
        <c:majorTickMark val="none"/>
        <c:minorTickMark val="none"/>
        <c:tickLblPos val="nextTo"/>
        <c:crossAx val="447498128"/>
        <c:crosses val="autoZero"/>
        <c:crossBetween val="between"/>
        <c:majorUnit val="0.5"/>
        <c:minorUnit val="0.1"/>
      </c:valAx>
      <c:spPr>
        <a:noFill/>
        <a:ln>
          <a:solidFill>
            <a:schemeClr val="bg1"/>
          </a:solidFill>
        </a:ln>
        <a:effectLst/>
      </c:spPr>
    </c:plotArea>
    <c:legend>
      <c:legendPos val="r"/>
      <c:layout>
        <c:manualLayout>
          <c:xMode val="edge"/>
          <c:yMode val="edge"/>
          <c:x val="0.82459429748630442"/>
          <c:y val="0.55146803684402057"/>
          <c:w val="0.17540570251369561"/>
          <c:h val="0.419497780074066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076993221344531"/>
          <c:y val="2.0957443786568504E-2"/>
          <c:w val="0.62282124454796151"/>
          <c:h val="0.923720046943574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Ortodox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F81-4B58-9608-288566BB513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F81-4B58-9608-288566BB513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F81-4B58-9608-288566BB5134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Sheet1!$B$2:$B$5</c:f>
              <c:numCache>
                <c:formatCode>###0.0%</c:formatCode>
                <c:ptCount val="4"/>
                <c:pt idx="0">
                  <c:v>0.89002267573696148</c:v>
                </c:pt>
                <c:pt idx="1">
                  <c:v>4.4217687074829932E-2</c:v>
                </c:pt>
                <c:pt idx="2">
                  <c:v>6.4625850340136057E-2</c:v>
                </c:pt>
                <c:pt idx="3" formatCode="####.0%">
                  <c:v>1.1337868480725624E-3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F81-4B58-9608-288566BB513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Romano-Catolic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Sheet1!$C$2:$C$5</c:f>
              <c:numCache>
                <c:formatCode>###0.0%</c:formatCode>
                <c:ptCount val="4"/>
                <c:pt idx="0">
                  <c:v>0.93548387096774188</c:v>
                </c:pt>
                <c:pt idx="1">
                  <c:v>0</c:v>
                </c:pt>
                <c:pt idx="2">
                  <c:v>6.4516129032258063E-2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F81-4B58-9608-288566BB513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Greco-Catolic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Sheet1!$D$2:$D$5</c:f>
              <c:numCache>
                <c:formatCode>###0.0%</c:formatCode>
                <c:ptCount val="4"/>
                <c:pt idx="0">
                  <c:v>0.84615384615384615</c:v>
                </c:pt>
                <c:pt idx="1">
                  <c:v>7.6923076923076927E-2</c:v>
                </c:pt>
                <c:pt idx="2">
                  <c:v>7.6923076923076927E-2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F81-4B58-9608-288566BB513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Reformat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Sheet1!$E$2:$E$5</c:f>
              <c:numCache>
                <c:formatCode>###0.0%</c:formatCode>
                <c:ptCount val="4"/>
                <c:pt idx="0">
                  <c:v>0.5</c:v>
                </c:pt>
                <c:pt idx="1">
                  <c:v>0.125</c:v>
                </c:pt>
                <c:pt idx="2">
                  <c:v>0.25</c:v>
                </c:pt>
                <c:pt idx="3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F81-4B58-9608-288566BB513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Alta religie/confesiune</c:v>
                </c:pt>
              </c:strCache>
            </c:strRef>
          </c:tx>
          <c:spPr>
            <a:solidFill>
              <a:srgbClr val="E1798A"/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Sheet1!$F$2:$F$5</c:f>
              <c:numCache>
                <c:formatCode>###0.0%</c:formatCode>
                <c:ptCount val="4"/>
                <c:pt idx="0">
                  <c:v>0.90909090909090906</c:v>
                </c:pt>
                <c:pt idx="1">
                  <c:v>4.5454545454545456E-2</c:v>
                </c:pt>
                <c:pt idx="2">
                  <c:v>2.2727272727272728E-2</c:v>
                </c:pt>
                <c:pt idx="3">
                  <c:v>2.2727272727272728E-2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F81-4B58-9608-288566BB5134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Ateu/Agnostic</c:v>
                </c:pt>
              </c:strCache>
            </c:strRef>
          </c:tx>
          <c:spPr>
            <a:noFill/>
            <a:ln w="25400" cap="flat" cmpd="sng" algn="ctr">
              <a:solidFill>
                <a:schemeClr val="accent6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Sheet1!$G$2:$G$5</c:f>
            </c:numRef>
          </c:val>
          <c:extLst>
            <c:ext xmlns:c16="http://schemas.microsoft.com/office/drawing/2014/chart" uri="{C3380CC4-5D6E-409C-BE32-E72D297353CC}">
              <c16:uniqueId val="{0000000B-6F81-4B58-9608-288566BB5134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NS/NR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Sheet1!$H$2:$H$5</c:f>
              <c:numCache>
                <c:formatCode>###0.0%</c:formatCode>
                <c:ptCount val="4"/>
                <c:pt idx="0">
                  <c:v>0.5</c:v>
                </c:pt>
                <c:pt idx="1">
                  <c:v>0.5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F81-4B58-9608-288566BB513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-48"/>
        <c:axId val="447498128"/>
        <c:axId val="447497736"/>
      </c:barChart>
      <c:catAx>
        <c:axId val="4474981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497736"/>
        <c:crosses val="autoZero"/>
        <c:auto val="1"/>
        <c:lblAlgn val="ctr"/>
        <c:lblOffset val="100"/>
        <c:noMultiLvlLbl val="0"/>
      </c:catAx>
      <c:valAx>
        <c:axId val="447497736"/>
        <c:scaling>
          <c:orientation val="minMax"/>
          <c:min val="0"/>
        </c:scaling>
        <c:delete val="1"/>
        <c:axPos val="t"/>
        <c:numFmt formatCode="###0.0%" sourceLinked="1"/>
        <c:majorTickMark val="none"/>
        <c:minorTickMark val="none"/>
        <c:tickLblPos val="nextTo"/>
        <c:crossAx val="447498128"/>
        <c:crosses val="autoZero"/>
        <c:crossBetween val="between"/>
        <c:majorUnit val="0.5"/>
        <c:minorUnit val="0.1"/>
      </c:valAx>
      <c:spPr>
        <a:noFill/>
        <a:ln>
          <a:solidFill>
            <a:schemeClr val="bg1"/>
          </a:solidFill>
        </a:ln>
        <a:effectLst/>
      </c:spPr>
    </c:plotArea>
    <c:legend>
      <c:legendPos val="r"/>
      <c:layout>
        <c:manualLayout>
          <c:xMode val="edge"/>
          <c:yMode val="edge"/>
          <c:x val="0.84721713492897088"/>
          <c:y val="0.43874298667920592"/>
          <c:w val="0.15278286507102926"/>
          <c:h val="0.561059470978718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076993221344531"/>
          <c:y val="2.0957443786568504E-2"/>
          <c:w val="0.62282124454796151"/>
          <c:h val="0.923720046943574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Ortodox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F81-4B58-9608-288566BB513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F81-4B58-9608-288566BB513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F81-4B58-9608-288566BB5134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Sheet1!$B$2:$B$5</c:f>
              <c:numCache>
                <c:formatCode>###0.0%</c:formatCode>
                <c:ptCount val="4"/>
                <c:pt idx="0">
                  <c:v>0.51814058956916098</c:v>
                </c:pt>
                <c:pt idx="1">
                  <c:v>0.21655328798185941</c:v>
                </c:pt>
                <c:pt idx="2">
                  <c:v>0.25623582766439912</c:v>
                </c:pt>
                <c:pt idx="3" formatCode="####.0%">
                  <c:v>9.0702947845804991E-3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F81-4B58-9608-288566BB513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Romano-Catolic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Sheet1!$C$2:$C$5</c:f>
              <c:numCache>
                <c:formatCode>###0.0%</c:formatCode>
                <c:ptCount val="4"/>
                <c:pt idx="0">
                  <c:v>0.5161290322580645</c:v>
                </c:pt>
                <c:pt idx="1">
                  <c:v>0.16129032258064516</c:v>
                </c:pt>
                <c:pt idx="2">
                  <c:v>0.29032258064516131</c:v>
                </c:pt>
                <c:pt idx="3">
                  <c:v>3.2258064516129031E-2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F81-4B58-9608-288566BB513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Greco-Catolic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Sheet1!$D$2:$D$5</c:f>
              <c:numCache>
                <c:formatCode>###0.0%</c:formatCode>
                <c:ptCount val="4"/>
                <c:pt idx="0">
                  <c:v>0.53846153846153844</c:v>
                </c:pt>
                <c:pt idx="1">
                  <c:v>0.15384615384615385</c:v>
                </c:pt>
                <c:pt idx="2">
                  <c:v>0.30769230769230771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F81-4B58-9608-288566BB513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Reformat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Sheet1!$E$2:$E$5</c:f>
              <c:numCache>
                <c:formatCode>###0.0%</c:formatCode>
                <c:ptCount val="4"/>
                <c:pt idx="0">
                  <c:v>0.375</c:v>
                </c:pt>
                <c:pt idx="1">
                  <c:v>0.125</c:v>
                </c:pt>
                <c:pt idx="2">
                  <c:v>0.375</c:v>
                </c:pt>
                <c:pt idx="3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F81-4B58-9608-288566BB513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Alta religie/confesiune</c:v>
                </c:pt>
              </c:strCache>
            </c:strRef>
          </c:tx>
          <c:spPr>
            <a:solidFill>
              <a:srgbClr val="E1798A"/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Sheet1!$F$2:$F$5</c:f>
              <c:numCache>
                <c:formatCode>###0.0%</c:formatCode>
                <c:ptCount val="4"/>
                <c:pt idx="0">
                  <c:v>0.65909090909090906</c:v>
                </c:pt>
                <c:pt idx="1">
                  <c:v>0.18181818181818182</c:v>
                </c:pt>
                <c:pt idx="2">
                  <c:v>0.11363636363636363</c:v>
                </c:pt>
                <c:pt idx="3">
                  <c:v>4.5454545454545456E-2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F81-4B58-9608-288566BB5134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Ateu/Agnostic</c:v>
                </c:pt>
              </c:strCache>
            </c:strRef>
          </c:tx>
          <c:spPr>
            <a:noFill/>
            <a:ln w="25400" cap="flat" cmpd="sng" algn="ctr">
              <a:solidFill>
                <a:schemeClr val="accent6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Sheet1!$G$2:$G$5</c:f>
            </c:numRef>
          </c:val>
          <c:extLst>
            <c:ext xmlns:c16="http://schemas.microsoft.com/office/drawing/2014/chart" uri="{C3380CC4-5D6E-409C-BE32-E72D297353CC}">
              <c16:uniqueId val="{0000000B-6F81-4B58-9608-288566BB5134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NS/NR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Sheet1!$H$2:$H$5</c:f>
              <c:numCache>
                <c:formatCode>###0.0%</c:formatCode>
                <c:ptCount val="4"/>
                <c:pt idx="0">
                  <c:v>0.5</c:v>
                </c:pt>
                <c:pt idx="1">
                  <c:v>0.5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F81-4B58-9608-288566BB513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-48"/>
        <c:axId val="447498128"/>
        <c:axId val="447497736"/>
      </c:barChart>
      <c:catAx>
        <c:axId val="4474981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497736"/>
        <c:crosses val="autoZero"/>
        <c:auto val="1"/>
        <c:lblAlgn val="ctr"/>
        <c:lblOffset val="100"/>
        <c:noMultiLvlLbl val="0"/>
      </c:catAx>
      <c:valAx>
        <c:axId val="447497736"/>
        <c:scaling>
          <c:orientation val="minMax"/>
          <c:min val="0"/>
        </c:scaling>
        <c:delete val="1"/>
        <c:axPos val="t"/>
        <c:numFmt formatCode="###0.0%" sourceLinked="1"/>
        <c:majorTickMark val="none"/>
        <c:minorTickMark val="none"/>
        <c:tickLblPos val="nextTo"/>
        <c:crossAx val="447498128"/>
        <c:crosses val="autoZero"/>
        <c:crossBetween val="between"/>
        <c:majorUnit val="0.5"/>
        <c:minorUnit val="0.1"/>
      </c:valAx>
      <c:spPr>
        <a:noFill/>
        <a:ln>
          <a:solidFill>
            <a:schemeClr val="bg1"/>
          </a:solidFill>
        </a:ln>
        <a:effectLst/>
      </c:spPr>
    </c:plotArea>
    <c:legend>
      <c:legendPos val="r"/>
      <c:layout>
        <c:manualLayout>
          <c:xMode val="edge"/>
          <c:yMode val="edge"/>
          <c:x val="0.834491788867471"/>
          <c:y val="0.44922903785732821"/>
          <c:w val="0.16550821113252909"/>
          <c:h val="0.529601317444351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076993221344531"/>
          <c:y val="2.0957443786568504E-2"/>
          <c:w val="0.62282124454796151"/>
          <c:h val="0.923720046943574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Ortodox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F81-4B58-9608-288566BB513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F81-4B58-9608-288566BB513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F81-4B58-9608-288566BB5134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Sheet1!$B$2:$B$5</c:f>
              <c:numCache>
                <c:formatCode>###0.0%</c:formatCode>
                <c:ptCount val="4"/>
                <c:pt idx="0">
                  <c:v>0.51814058956916098</c:v>
                </c:pt>
                <c:pt idx="1">
                  <c:v>0.22222222222222221</c:v>
                </c:pt>
                <c:pt idx="2">
                  <c:v>0.25396825396825395</c:v>
                </c:pt>
                <c:pt idx="3" formatCode="####.0%">
                  <c:v>5.6689342403628117E-3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F81-4B58-9608-288566BB513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Romano-Catolic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Sheet1!$C$2:$C$5</c:f>
              <c:numCache>
                <c:formatCode>###0.0%</c:formatCode>
                <c:ptCount val="4"/>
                <c:pt idx="0">
                  <c:v>0.5161290322580645</c:v>
                </c:pt>
                <c:pt idx="1">
                  <c:v>0.12903225806451613</c:v>
                </c:pt>
                <c:pt idx="2">
                  <c:v>0.32258064516129031</c:v>
                </c:pt>
                <c:pt idx="3">
                  <c:v>3.2258064516129031E-2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F81-4B58-9608-288566BB513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Greco-Catolic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Sheet1!$D$2:$D$5</c:f>
              <c:numCache>
                <c:formatCode>###0.0%</c:formatCode>
                <c:ptCount val="4"/>
                <c:pt idx="0">
                  <c:v>0.53846153846153844</c:v>
                </c:pt>
                <c:pt idx="1">
                  <c:v>0.23076923076923075</c:v>
                </c:pt>
                <c:pt idx="2">
                  <c:v>0.23076923076923075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F81-4B58-9608-288566BB513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Reformat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Sheet1!$E$2:$E$5</c:f>
              <c:numCache>
                <c:formatCode>###0.0%</c:formatCode>
                <c:ptCount val="4"/>
                <c:pt idx="0">
                  <c:v>0.375</c:v>
                </c:pt>
                <c:pt idx="1">
                  <c:v>0.125</c:v>
                </c:pt>
                <c:pt idx="2">
                  <c:v>0.375</c:v>
                </c:pt>
                <c:pt idx="3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F81-4B58-9608-288566BB513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Alta religie/confesiune</c:v>
                </c:pt>
              </c:strCache>
            </c:strRef>
          </c:tx>
          <c:spPr>
            <a:solidFill>
              <a:srgbClr val="E1798A"/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Sheet1!$F$2:$F$5</c:f>
              <c:numCache>
                <c:formatCode>###0.0%</c:formatCode>
                <c:ptCount val="4"/>
                <c:pt idx="0">
                  <c:v>0.61363636363636365</c:v>
                </c:pt>
                <c:pt idx="1">
                  <c:v>0.18181818181818182</c:v>
                </c:pt>
                <c:pt idx="2">
                  <c:v>0.18181818181818182</c:v>
                </c:pt>
                <c:pt idx="3">
                  <c:v>2.2727272727272728E-2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F81-4B58-9608-288566BB5134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Ateu/Agnostic</c:v>
                </c:pt>
              </c:strCache>
            </c:strRef>
          </c:tx>
          <c:spPr>
            <a:noFill/>
            <a:ln w="25400" cap="flat" cmpd="sng" algn="ctr">
              <a:solidFill>
                <a:schemeClr val="accent6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Sheet1!$G$2:$G$5</c:f>
            </c:numRef>
          </c:val>
          <c:extLst>
            <c:ext xmlns:c16="http://schemas.microsoft.com/office/drawing/2014/chart" uri="{C3380CC4-5D6E-409C-BE32-E72D297353CC}">
              <c16:uniqueId val="{0000000B-6F81-4B58-9608-288566BB5134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NS/NR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Sheet1!$H$2:$H$5</c:f>
              <c:numCache>
                <c:formatCode>###0.0%</c:formatCode>
                <c:ptCount val="4"/>
                <c:pt idx="0">
                  <c:v>0.5</c:v>
                </c:pt>
                <c:pt idx="1">
                  <c:v>0.5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F81-4B58-9608-288566BB513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-48"/>
        <c:axId val="447498128"/>
        <c:axId val="447497736"/>
      </c:barChart>
      <c:catAx>
        <c:axId val="4474981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497736"/>
        <c:crosses val="autoZero"/>
        <c:auto val="1"/>
        <c:lblAlgn val="ctr"/>
        <c:lblOffset val="100"/>
        <c:noMultiLvlLbl val="0"/>
      </c:catAx>
      <c:valAx>
        <c:axId val="447497736"/>
        <c:scaling>
          <c:orientation val="minMax"/>
          <c:min val="0"/>
        </c:scaling>
        <c:delete val="1"/>
        <c:axPos val="t"/>
        <c:numFmt formatCode="###0.0%" sourceLinked="1"/>
        <c:majorTickMark val="none"/>
        <c:minorTickMark val="none"/>
        <c:tickLblPos val="nextTo"/>
        <c:crossAx val="447498128"/>
        <c:crosses val="autoZero"/>
        <c:crossBetween val="between"/>
        <c:majorUnit val="0.5"/>
        <c:minorUnit val="0.1"/>
      </c:valAx>
      <c:spPr>
        <a:noFill/>
        <a:ln>
          <a:solidFill>
            <a:schemeClr val="bg1"/>
          </a:solidFill>
        </a:ln>
        <a:effectLst/>
      </c:spPr>
    </c:plotArea>
    <c:legend>
      <c:legendPos val="r"/>
      <c:layout>
        <c:manualLayout>
          <c:xMode val="edge"/>
          <c:yMode val="edge"/>
          <c:x val="0.82775348526264769"/>
          <c:y val="0.40466332035030839"/>
          <c:w val="0.17224651473735234"/>
          <c:h val="0.558437958184187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076993221344531"/>
          <c:y val="2.0957443786568504E-2"/>
          <c:w val="0.62282124454796151"/>
          <c:h val="0.923720046943574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Bucuresti (B+IF)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F81-4B58-9608-288566BB513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F81-4B58-9608-288566BB513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F81-4B58-9608-288566BB5134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0.88524590163934425</c:v>
                </c:pt>
                <c:pt idx="1">
                  <c:v>2.4590163934426229E-2</c:v>
                </c:pt>
                <c:pt idx="2">
                  <c:v>9.0163934426229511E-2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F81-4B58-9608-288566BB513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Dobrogea + Muntenia + Oltenia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0.92215568862275465</c:v>
                </c:pt>
                <c:pt idx="1">
                  <c:v>3.5928143712574849E-2</c:v>
                </c:pt>
                <c:pt idx="2">
                  <c:v>4.1916167664670656E-2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F81-4B58-9608-288566BB513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Moldova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Sheet1!$D$2:$D$5</c:f>
              <c:numCache>
                <c:formatCode>0.0%</c:formatCode>
                <c:ptCount val="4"/>
                <c:pt idx="0">
                  <c:v>0.8308457711442786</c:v>
                </c:pt>
                <c:pt idx="1">
                  <c:v>7.9601990049751242E-2</c:v>
                </c:pt>
                <c:pt idx="2">
                  <c:v>8.9552238805970144E-2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F81-4B58-9608-288566BB513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Transilvania + Banat + Crisana-Maramures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Sheet1!$E$2:$E$5</c:f>
              <c:numCache>
                <c:formatCode>0.0%</c:formatCode>
                <c:ptCount val="4"/>
                <c:pt idx="0">
                  <c:v>0.87463556851311952</c:v>
                </c:pt>
                <c:pt idx="1">
                  <c:v>4.3731778425655982E-2</c:v>
                </c:pt>
                <c:pt idx="2">
                  <c:v>7.5801749271137031E-2</c:v>
                </c:pt>
                <c:pt idx="3">
                  <c:v>5.8309037900874635E-3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F81-4B58-9608-288566BB513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-48"/>
        <c:axId val="447498128"/>
        <c:axId val="447497736"/>
      </c:barChart>
      <c:catAx>
        <c:axId val="4474981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497736"/>
        <c:crosses val="autoZero"/>
        <c:auto val="1"/>
        <c:lblAlgn val="ctr"/>
        <c:lblOffset val="100"/>
        <c:noMultiLvlLbl val="0"/>
      </c:catAx>
      <c:valAx>
        <c:axId val="447497736"/>
        <c:scaling>
          <c:orientation val="minMax"/>
          <c:min val="0"/>
        </c:scaling>
        <c:delete val="1"/>
        <c:axPos val="t"/>
        <c:numFmt formatCode="0.0%" sourceLinked="1"/>
        <c:majorTickMark val="none"/>
        <c:minorTickMark val="none"/>
        <c:tickLblPos val="nextTo"/>
        <c:crossAx val="447498128"/>
        <c:crosses val="autoZero"/>
        <c:crossBetween val="between"/>
        <c:majorUnit val="0.5"/>
        <c:minorUnit val="0.1"/>
      </c:valAx>
      <c:spPr>
        <a:noFill/>
        <a:ln>
          <a:solidFill>
            <a:schemeClr val="bg1"/>
          </a:solidFill>
        </a:ln>
        <a:effectLst/>
      </c:spPr>
    </c:plotArea>
    <c:legend>
      <c:legendPos val="r"/>
      <c:layout>
        <c:manualLayout>
          <c:xMode val="edge"/>
          <c:yMode val="edge"/>
          <c:x val="0.8670121665297621"/>
          <c:y val="0.40728483314483904"/>
          <c:w val="0.13298788230869618"/>
          <c:h val="0.466685010375617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076993221344531"/>
          <c:y val="2.0957443786568504E-2"/>
          <c:w val="0.62282124454796151"/>
          <c:h val="0.923720046943574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Bucuresti (B+IF)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F81-4B58-9608-288566BB513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F81-4B58-9608-288566BB513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F81-4B58-9608-288566BB5134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0.91803278688524581</c:v>
                </c:pt>
                <c:pt idx="1">
                  <c:v>8.1967213114754103E-3</c:v>
                </c:pt>
                <c:pt idx="2">
                  <c:v>7.3770491803278687E-2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F81-4B58-9608-288566BB513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Dobrogea + Muntenia + Oltenia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0.93413173652694614</c:v>
                </c:pt>
                <c:pt idx="1">
                  <c:v>2.6946107784431138E-2</c:v>
                </c:pt>
                <c:pt idx="2">
                  <c:v>3.8922155688622756E-2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F81-4B58-9608-288566BB513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Moldova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Sheet1!$D$2:$D$5</c:f>
              <c:numCache>
                <c:formatCode>0.0%</c:formatCode>
                <c:ptCount val="4"/>
                <c:pt idx="0">
                  <c:v>0.84079601990049757</c:v>
                </c:pt>
                <c:pt idx="1">
                  <c:v>7.4626865671641784E-2</c:v>
                </c:pt>
                <c:pt idx="2">
                  <c:v>8.45771144278607E-2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F81-4B58-9608-288566BB513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Transilvania + Banat + Crisana-Maramures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Sheet1!$E$2:$E$5</c:f>
              <c:numCache>
                <c:formatCode>0.0%</c:formatCode>
                <c:ptCount val="4"/>
                <c:pt idx="0">
                  <c:v>0.86297376093294464</c:v>
                </c:pt>
                <c:pt idx="1">
                  <c:v>5.5393586005830907E-2</c:v>
                </c:pt>
                <c:pt idx="2">
                  <c:v>7.2886297376093298E-2</c:v>
                </c:pt>
                <c:pt idx="3">
                  <c:v>8.7463556851311956E-3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F81-4B58-9608-288566BB513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-48"/>
        <c:axId val="447498128"/>
        <c:axId val="447497736"/>
      </c:barChart>
      <c:catAx>
        <c:axId val="4474981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497736"/>
        <c:crosses val="autoZero"/>
        <c:auto val="1"/>
        <c:lblAlgn val="ctr"/>
        <c:lblOffset val="100"/>
        <c:noMultiLvlLbl val="0"/>
      </c:catAx>
      <c:valAx>
        <c:axId val="447497736"/>
        <c:scaling>
          <c:orientation val="minMax"/>
          <c:min val="0"/>
        </c:scaling>
        <c:delete val="1"/>
        <c:axPos val="t"/>
        <c:numFmt formatCode="0.0%" sourceLinked="1"/>
        <c:majorTickMark val="none"/>
        <c:minorTickMark val="none"/>
        <c:tickLblPos val="nextTo"/>
        <c:crossAx val="447498128"/>
        <c:crosses val="autoZero"/>
        <c:crossBetween val="between"/>
        <c:majorUnit val="0.5"/>
        <c:minorUnit val="0.1"/>
      </c:valAx>
      <c:spPr>
        <a:noFill/>
        <a:ln>
          <a:solidFill>
            <a:schemeClr val="bg1"/>
          </a:solidFill>
        </a:ln>
        <a:effectLst/>
      </c:spPr>
    </c:plotArea>
    <c:legend>
      <c:legendPos val="r"/>
      <c:layout>
        <c:manualLayout>
          <c:xMode val="edge"/>
          <c:yMode val="edge"/>
          <c:x val="0.8670121665297621"/>
          <c:y val="0.43349996109014466"/>
          <c:w val="0.13298788230869618"/>
          <c:h val="0.440469882430311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076993221344531"/>
          <c:y val="2.0957443786568504E-2"/>
          <c:w val="0.62282124454796151"/>
          <c:h val="0.923720046943574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Bucuresti (B+IF)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F81-4B58-9608-288566BB513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F81-4B58-9608-288566BB513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F81-4B58-9608-288566BB5134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0.65573770491803274</c:v>
                </c:pt>
                <c:pt idx="1">
                  <c:v>8.1967213114754092E-2</c:v>
                </c:pt>
                <c:pt idx="2">
                  <c:v>0.24590163934426229</c:v>
                </c:pt>
                <c:pt idx="3">
                  <c:v>1.6393442622950821E-2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F81-4B58-9608-288566BB513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Dobrogea + Muntenia + Oltenia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0.60179640718562877</c:v>
                </c:pt>
                <c:pt idx="1">
                  <c:v>0.22754491017964071</c:v>
                </c:pt>
                <c:pt idx="2">
                  <c:v>0.1616766467065868</c:v>
                </c:pt>
                <c:pt idx="3">
                  <c:v>8.9820359281437123E-3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F81-4B58-9608-288566BB513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Moldova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Sheet1!$D$2:$D$5</c:f>
              <c:numCache>
                <c:formatCode>0.0%</c:formatCode>
                <c:ptCount val="4"/>
                <c:pt idx="0">
                  <c:v>0.44278606965174128</c:v>
                </c:pt>
                <c:pt idx="1">
                  <c:v>0.24875621890547264</c:v>
                </c:pt>
                <c:pt idx="2">
                  <c:v>0.30348258706467662</c:v>
                </c:pt>
                <c:pt idx="3">
                  <c:v>4.9751243781094526E-3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F81-4B58-9608-288566BB513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Transilvania + Banat + Crisana-Maramures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Sheet1!$E$2:$E$5</c:f>
              <c:numCache>
                <c:formatCode>0.0%</c:formatCode>
                <c:ptCount val="4"/>
                <c:pt idx="0">
                  <c:v>0.46647230320699706</c:v>
                </c:pt>
                <c:pt idx="1">
                  <c:v>0.21282798833819241</c:v>
                </c:pt>
                <c:pt idx="2">
                  <c:v>0.30320699708454812</c:v>
                </c:pt>
                <c:pt idx="3">
                  <c:v>1.7492711370262391E-2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F81-4B58-9608-288566BB513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-48"/>
        <c:axId val="447498128"/>
        <c:axId val="447497736"/>
      </c:barChart>
      <c:catAx>
        <c:axId val="4474981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497736"/>
        <c:crosses val="autoZero"/>
        <c:auto val="1"/>
        <c:lblAlgn val="ctr"/>
        <c:lblOffset val="100"/>
        <c:noMultiLvlLbl val="0"/>
      </c:catAx>
      <c:valAx>
        <c:axId val="447497736"/>
        <c:scaling>
          <c:orientation val="minMax"/>
          <c:min val="0"/>
        </c:scaling>
        <c:delete val="1"/>
        <c:axPos val="t"/>
        <c:numFmt formatCode="0.0%" sourceLinked="1"/>
        <c:majorTickMark val="none"/>
        <c:minorTickMark val="none"/>
        <c:tickLblPos val="nextTo"/>
        <c:crossAx val="447498128"/>
        <c:crosses val="autoZero"/>
        <c:crossBetween val="between"/>
        <c:majorUnit val="0.5"/>
        <c:minorUnit val="0.1"/>
      </c:valAx>
      <c:spPr>
        <a:noFill/>
        <a:ln>
          <a:solidFill>
            <a:schemeClr val="bg1"/>
          </a:solidFill>
        </a:ln>
        <a:effectLst/>
      </c:spPr>
    </c:plotArea>
    <c:legend>
      <c:legendPos val="r"/>
      <c:layout>
        <c:manualLayout>
          <c:xMode val="edge"/>
          <c:yMode val="edge"/>
          <c:x val="0.8670121665297621"/>
          <c:y val="0.40466332035030839"/>
          <c:w val="0.13298788230869618"/>
          <c:h val="0.469306523170147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643323354856395"/>
          <c:y val="2.0957443786568504E-2"/>
          <c:w val="0.49653905878470378"/>
          <c:h val="0.9237200469435740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DA4-4A55-B567-04C53397582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Sa fie coleg la locul de munca cu dvs.?</c:v>
                </c:pt>
                <c:pt idx="1">
                  <c:v>Sa fie vecin cu dvs.?</c:v>
                </c:pt>
                <c:pt idx="2">
                  <c:v>Sa faca parte din familia dvs.?</c:v>
                </c:pt>
                <c:pt idx="3">
                  <c:v>Sa se casatoreasca cu fiica/fiul dvs.?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0.95299999999999996</c:v>
                </c:pt>
                <c:pt idx="1">
                  <c:v>0.95399999999999996</c:v>
                </c:pt>
                <c:pt idx="2">
                  <c:v>0.84599999999999997</c:v>
                </c:pt>
                <c:pt idx="3">
                  <c:v>0.82199999999999984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DA4-4A55-B567-04C5339758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Mai degraba da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Sa fie coleg la locul de munca cu dvs.?</c:v>
                </c:pt>
                <c:pt idx="1">
                  <c:v>Sa fie vecin cu dvs.?</c:v>
                </c:pt>
                <c:pt idx="2">
                  <c:v>Sa faca parte din familia dvs.?</c:v>
                </c:pt>
                <c:pt idx="3">
                  <c:v>Sa se casatoreasca cu fiica/fiul dvs.?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0.02</c:v>
                </c:pt>
                <c:pt idx="1">
                  <c:v>2.1999999999999999E-2</c:v>
                </c:pt>
                <c:pt idx="2">
                  <c:v>4.8000000000000001E-2</c:v>
                </c:pt>
                <c:pt idx="3">
                  <c:v>4.5999999999999999E-2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3B3-4836-8B66-E4B4B276ED5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Mai degraba nu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Sa fie coleg la locul de munca cu dvs.?</c:v>
                </c:pt>
                <c:pt idx="1">
                  <c:v>Sa fie vecin cu dvs.?</c:v>
                </c:pt>
                <c:pt idx="2">
                  <c:v>Sa faca parte din familia dvs.?</c:v>
                </c:pt>
                <c:pt idx="3">
                  <c:v>Sa se casatoreasca cu fiica/fiul dvs.?</c:v>
                </c:pt>
              </c:strCache>
            </c:strRef>
          </c:cat>
          <c:val>
            <c:numRef>
              <c:f>Sheet1!$D$2:$D$5</c:f>
              <c:numCache>
                <c:formatCode>0.0%</c:formatCode>
                <c:ptCount val="4"/>
                <c:pt idx="0">
                  <c:v>8.9999999999999993E-3</c:v>
                </c:pt>
                <c:pt idx="1">
                  <c:v>8.9999999999999993E-3</c:v>
                </c:pt>
                <c:pt idx="2">
                  <c:v>3.1E-2</c:v>
                </c:pt>
                <c:pt idx="3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3B3-4836-8B66-E4B4B276ED5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Nu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1.9251172360493705E-2"/>
                  <c:y val="-2.089184985723902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EE0-42EB-9BAA-2D8292D207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Sa fie coleg la locul de munca cu dvs.?</c:v>
                </c:pt>
                <c:pt idx="1">
                  <c:v>Sa fie vecin cu dvs.?</c:v>
                </c:pt>
                <c:pt idx="2">
                  <c:v>Sa faca parte din familia dvs.?</c:v>
                </c:pt>
                <c:pt idx="3">
                  <c:v>Sa se casatoreasca cu fiica/fiul dvs.?</c:v>
                </c:pt>
              </c:strCache>
            </c:strRef>
          </c:cat>
          <c:val>
            <c:numRef>
              <c:f>Sheet1!$E$2:$E$5</c:f>
              <c:numCache>
                <c:formatCode>0.0%</c:formatCode>
                <c:ptCount val="4"/>
                <c:pt idx="0">
                  <c:v>1.7000000000000001E-2</c:v>
                </c:pt>
                <c:pt idx="1">
                  <c:v>1.4999999999999999E-2</c:v>
                </c:pt>
                <c:pt idx="2">
                  <c:v>7.4999999999999997E-2</c:v>
                </c:pt>
                <c:pt idx="3">
                  <c:v>9.1999999999999998E-2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9BF-445F-91AC-B9E93E36F0A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NS/NR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c:spPr>
          <c:invertIfNegative val="0"/>
          <c:dLbls>
            <c:dLbl>
              <c:idx val="1"/>
              <c:layout>
                <c:manualLayout>
                  <c:x val="1.9280471232754344E-2"/>
                  <c:y val="-1.857053320643460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AD-4A55-9781-757112FCF8E9}"/>
                </c:ext>
              </c:extLst>
            </c:dLbl>
            <c:dLbl>
              <c:idx val="2"/>
              <c:layout>
                <c:manualLayout>
                  <c:x val="1.8608124147815579E-2"/>
                  <c:y val="2.321499431642982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9BF-445F-91AC-B9E93E36F0AC}"/>
                </c:ext>
              </c:extLst>
            </c:dLbl>
            <c:dLbl>
              <c:idx val="3"/>
              <c:layout>
                <c:manualLayout>
                  <c:x val="1.9280471232754344E-2"/>
                  <c:y val="4.64281608244731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EE0-42EB-9BAA-2D8292D207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Sa fie coleg la locul de munca cu dvs.?</c:v>
                </c:pt>
                <c:pt idx="1">
                  <c:v>Sa fie vecin cu dvs.?</c:v>
                </c:pt>
                <c:pt idx="2">
                  <c:v>Sa faca parte din familia dvs.?</c:v>
                </c:pt>
                <c:pt idx="3">
                  <c:v>Sa se casatoreasca cu fiica/fiul dvs.?</c:v>
                </c:pt>
              </c:strCache>
            </c:strRef>
          </c:cat>
          <c:val>
            <c:numRef>
              <c:f>Sheet1!$F$2:$F$5</c:f>
              <c:numCache>
                <c:formatCode>0.0%</c:formatCode>
                <c:ptCount val="4"/>
                <c:pt idx="0">
                  <c:v>1E-3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9BF-445F-91AC-B9E93E36F0A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100"/>
        <c:axId val="447498128"/>
        <c:axId val="447497736"/>
      </c:barChart>
      <c:catAx>
        <c:axId val="4474981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497736"/>
        <c:crosses val="autoZero"/>
        <c:auto val="1"/>
        <c:lblAlgn val="ctr"/>
        <c:lblOffset val="100"/>
        <c:noMultiLvlLbl val="0"/>
      </c:catAx>
      <c:valAx>
        <c:axId val="447497736"/>
        <c:scaling>
          <c:orientation val="minMax"/>
          <c:min val="0"/>
        </c:scaling>
        <c:delete val="1"/>
        <c:axPos val="t"/>
        <c:numFmt formatCode="0%" sourceLinked="1"/>
        <c:majorTickMark val="none"/>
        <c:minorTickMark val="none"/>
        <c:tickLblPos val="nextTo"/>
        <c:crossAx val="447498128"/>
        <c:crosses val="autoZero"/>
        <c:crossBetween val="between"/>
        <c:majorUnit val="0.5"/>
        <c:minorUnit val="0.1"/>
      </c:valAx>
      <c:spPr>
        <a:noFill/>
        <a:ln>
          <a:solidFill>
            <a:schemeClr val="bg1"/>
          </a:solidFill>
        </a:ln>
        <a:effectLst/>
      </c:spPr>
    </c:plotArea>
    <c:legend>
      <c:legendPos val="r"/>
      <c:layout>
        <c:manualLayout>
          <c:xMode val="edge"/>
          <c:yMode val="edge"/>
          <c:x val="0.16032352444628234"/>
          <c:y val="0.93036671502438406"/>
          <c:w val="0.81907182890527486"/>
          <c:h val="6.78815134180327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076993221344531"/>
          <c:y val="2.0957443786568504E-2"/>
          <c:w val="0.62282124454796151"/>
          <c:h val="0.923720046943574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Bucuresti (B+IF)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F81-4B58-9608-288566BB513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F81-4B58-9608-288566BB513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F81-4B58-9608-288566BB5134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0.62295081967213117</c:v>
                </c:pt>
                <c:pt idx="1">
                  <c:v>8.1967213114754092E-2</c:v>
                </c:pt>
                <c:pt idx="2">
                  <c:v>0.27868852459016391</c:v>
                </c:pt>
                <c:pt idx="3">
                  <c:v>1.6393442622950821E-2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F81-4B58-9608-288566BB513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Dobrogea + Muntenia + Oltenia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0.57784431137724546</c:v>
                </c:pt>
                <c:pt idx="1">
                  <c:v>0.23652694610778444</c:v>
                </c:pt>
                <c:pt idx="2">
                  <c:v>0.17964071856287425</c:v>
                </c:pt>
                <c:pt idx="3">
                  <c:v>5.9880239520958087E-3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F81-4B58-9608-288566BB513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Moldova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Sheet1!$D$2:$D$5</c:f>
              <c:numCache>
                <c:formatCode>0.0%</c:formatCode>
                <c:ptCount val="4"/>
                <c:pt idx="0">
                  <c:v>0.44776119402985076</c:v>
                </c:pt>
                <c:pt idx="1">
                  <c:v>0.25870646766169153</c:v>
                </c:pt>
                <c:pt idx="2">
                  <c:v>0.29353233830845771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F81-4B58-9608-288566BB513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Transilvania + Banat + Crisana-Maramures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Sheet1!$E$2:$E$5</c:f>
              <c:numCache>
                <c:formatCode>0.0%</c:formatCode>
                <c:ptCount val="4"/>
                <c:pt idx="0">
                  <c:v>0.48979591836734693</c:v>
                </c:pt>
                <c:pt idx="1">
                  <c:v>0.21574344023323616</c:v>
                </c:pt>
                <c:pt idx="2">
                  <c:v>0.28279883381924198</c:v>
                </c:pt>
                <c:pt idx="3">
                  <c:v>1.1661807580174927E-2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F81-4B58-9608-288566BB513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-48"/>
        <c:axId val="447498128"/>
        <c:axId val="447497736"/>
      </c:barChart>
      <c:catAx>
        <c:axId val="4474981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497736"/>
        <c:crosses val="autoZero"/>
        <c:auto val="1"/>
        <c:lblAlgn val="ctr"/>
        <c:lblOffset val="100"/>
        <c:noMultiLvlLbl val="0"/>
      </c:catAx>
      <c:valAx>
        <c:axId val="447497736"/>
        <c:scaling>
          <c:orientation val="minMax"/>
          <c:min val="0"/>
        </c:scaling>
        <c:delete val="1"/>
        <c:axPos val="t"/>
        <c:numFmt formatCode="0.0%" sourceLinked="1"/>
        <c:majorTickMark val="none"/>
        <c:minorTickMark val="none"/>
        <c:tickLblPos val="nextTo"/>
        <c:crossAx val="447498128"/>
        <c:crosses val="autoZero"/>
        <c:crossBetween val="between"/>
        <c:majorUnit val="0.5"/>
        <c:minorUnit val="0.1"/>
      </c:valAx>
      <c:spPr>
        <a:noFill/>
        <a:ln>
          <a:solidFill>
            <a:schemeClr val="bg1"/>
          </a:solidFill>
        </a:ln>
        <a:effectLst/>
      </c:spPr>
    </c:plotArea>
    <c:legend>
      <c:legendPos val="r"/>
      <c:layout>
        <c:manualLayout>
          <c:xMode val="edge"/>
          <c:yMode val="edge"/>
          <c:x val="0.8670121665297621"/>
          <c:y val="0.44398601226826706"/>
          <c:w val="0.13298788230869618"/>
          <c:h val="0.429983831252189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076993221344531"/>
          <c:y val="2.0957443786568504E-2"/>
          <c:w val="0.62282124454796151"/>
          <c:h val="0.923720046943574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Deloc religios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F81-4B58-9608-288566BB513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F81-4B58-9608-288566BB513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F81-4B58-9608-288566BB5134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0.93181818181818177</c:v>
                </c:pt>
                <c:pt idx="1">
                  <c:v>2.2727272727272728E-2</c:v>
                </c:pt>
                <c:pt idx="2">
                  <c:v>4.5454545454545456E-2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F81-4B58-9608-288566BB513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mai degraba nereligios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0.96551724137931028</c:v>
                </c:pt>
                <c:pt idx="1">
                  <c:v>1.7241379310344827E-2</c:v>
                </c:pt>
                <c:pt idx="2">
                  <c:v>1.7241379310344827E-2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F81-4B58-9608-288566BB513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asa si asa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Sheet1!$D$2:$D$5</c:f>
              <c:numCache>
                <c:formatCode>0.0%</c:formatCode>
                <c:ptCount val="4"/>
                <c:pt idx="0">
                  <c:v>0.91076923076923078</c:v>
                </c:pt>
                <c:pt idx="1">
                  <c:v>1.8461538461538463E-2</c:v>
                </c:pt>
                <c:pt idx="2">
                  <c:v>6.7692307692307691E-2</c:v>
                </c:pt>
                <c:pt idx="3">
                  <c:v>3.0769230769230769E-3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F81-4B58-9608-288566BB513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mai degraba religios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Sheet1!$E$2:$E$5</c:f>
              <c:numCache>
                <c:formatCode>0.0%</c:formatCode>
                <c:ptCount val="4"/>
                <c:pt idx="0">
                  <c:v>0.86091127098321341</c:v>
                </c:pt>
                <c:pt idx="1">
                  <c:v>6.9544364508393283E-2</c:v>
                </c:pt>
                <c:pt idx="2">
                  <c:v>6.7146282973621102E-2</c:v>
                </c:pt>
                <c:pt idx="3">
                  <c:v>2.3980815347721821E-3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F81-4B58-9608-288566BB513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Foarte religios</c:v>
                </c:pt>
              </c:strCache>
            </c:strRef>
          </c:tx>
          <c:spPr>
            <a:solidFill>
              <a:srgbClr val="E1798A"/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Sheet1!$F$2:$F$5</c:f>
              <c:numCache>
                <c:formatCode>0.0%</c:formatCode>
                <c:ptCount val="4"/>
                <c:pt idx="0">
                  <c:v>0.84313725490196079</c:v>
                </c:pt>
                <c:pt idx="1">
                  <c:v>5.2287581699346407E-2</c:v>
                </c:pt>
                <c:pt idx="2">
                  <c:v>0.10457516339869281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F81-4B58-9608-288566BB5134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NS/NR</c:v>
                </c:pt>
              </c:strCache>
            </c:strRef>
          </c:tx>
          <c:spPr>
            <a:noFill/>
            <a:ln w="25400" cap="flat" cmpd="sng" algn="ctr">
              <a:solidFill>
                <a:schemeClr val="accent6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Sheet1!$G$2:$G$5</c:f>
            </c:numRef>
          </c:val>
          <c:extLst>
            <c:ext xmlns:c16="http://schemas.microsoft.com/office/drawing/2014/chart" uri="{C3380CC4-5D6E-409C-BE32-E72D297353CC}">
              <c16:uniqueId val="{0000000B-6F81-4B58-9608-288566BB5134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NS/NR 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Sheet1!$H$2:$H$5</c:f>
              <c:numCache>
                <c:formatCode>0.0%</c:formatCode>
                <c:ptCount val="4"/>
                <c:pt idx="0">
                  <c:v>0.66666666666666652</c:v>
                </c:pt>
                <c:pt idx="1">
                  <c:v>0.33333333333333326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F81-4B58-9608-288566BB513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-48"/>
        <c:axId val="447498128"/>
        <c:axId val="447497736"/>
      </c:barChart>
      <c:catAx>
        <c:axId val="4474981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497736"/>
        <c:crosses val="autoZero"/>
        <c:auto val="1"/>
        <c:lblAlgn val="ctr"/>
        <c:lblOffset val="100"/>
        <c:noMultiLvlLbl val="0"/>
      </c:catAx>
      <c:valAx>
        <c:axId val="447497736"/>
        <c:scaling>
          <c:orientation val="minMax"/>
          <c:min val="0"/>
        </c:scaling>
        <c:delete val="1"/>
        <c:axPos val="t"/>
        <c:numFmt formatCode="0.0%" sourceLinked="1"/>
        <c:majorTickMark val="none"/>
        <c:minorTickMark val="none"/>
        <c:tickLblPos val="nextTo"/>
        <c:crossAx val="447498128"/>
        <c:crosses val="autoZero"/>
        <c:crossBetween val="between"/>
        <c:majorUnit val="0.5"/>
        <c:minorUnit val="0.1"/>
      </c:valAx>
      <c:spPr>
        <a:noFill/>
        <a:ln>
          <a:solidFill>
            <a:schemeClr val="bg1"/>
          </a:solidFill>
        </a:ln>
        <a:effectLst/>
      </c:spPr>
    </c:plotArea>
    <c:legend>
      <c:legendPos val="r"/>
      <c:layout>
        <c:manualLayout>
          <c:xMode val="edge"/>
          <c:yMode val="edge"/>
          <c:x val="0.84721713492897088"/>
          <c:y val="0.43874298667920592"/>
          <c:w val="0.15278286507102926"/>
          <c:h val="0.561059470978718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076993221344531"/>
          <c:y val="2.0957443786568504E-2"/>
          <c:w val="0.62282124454796151"/>
          <c:h val="0.923720046943574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Deloc religios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F81-4B58-9608-288566BB513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F81-4B58-9608-288566BB513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F81-4B58-9608-288566BB5134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0.93181818181818177</c:v>
                </c:pt>
                <c:pt idx="1">
                  <c:v>2.2727272727272728E-2</c:v>
                </c:pt>
                <c:pt idx="2">
                  <c:v>4.5454545454545456E-2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F81-4B58-9608-288566BB513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mai degraba nereligios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0.96551724137931028</c:v>
                </c:pt>
                <c:pt idx="1">
                  <c:v>1.7241379310344827E-2</c:v>
                </c:pt>
                <c:pt idx="2">
                  <c:v>1.7241379310344827E-2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F81-4B58-9608-288566BB513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asa si asa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Sheet1!$D$2:$D$5</c:f>
              <c:numCache>
                <c:formatCode>0.0%</c:formatCode>
                <c:ptCount val="4"/>
                <c:pt idx="0">
                  <c:v>0.90769230769230769</c:v>
                </c:pt>
                <c:pt idx="1">
                  <c:v>2.4615384615384615E-2</c:v>
                </c:pt>
                <c:pt idx="2">
                  <c:v>6.1538461538461542E-2</c:v>
                </c:pt>
                <c:pt idx="3">
                  <c:v>6.1538461538461538E-3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F81-4B58-9608-288566BB513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mai degraba religios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Sheet1!$E$2:$E$5</c:f>
              <c:numCache>
                <c:formatCode>0.0%</c:formatCode>
                <c:ptCount val="4"/>
                <c:pt idx="0">
                  <c:v>0.87290167865707435</c:v>
                </c:pt>
                <c:pt idx="1">
                  <c:v>6.235011990407674E-2</c:v>
                </c:pt>
                <c:pt idx="2">
                  <c:v>6.235011990407674E-2</c:v>
                </c:pt>
                <c:pt idx="3">
                  <c:v>2.3980815347721821E-3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F81-4B58-9608-288566BB513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Foarte religios</c:v>
                </c:pt>
              </c:strCache>
            </c:strRef>
          </c:tx>
          <c:spPr>
            <a:solidFill>
              <a:srgbClr val="E1798A"/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Sheet1!$F$2:$F$5</c:f>
              <c:numCache>
                <c:formatCode>0.0%</c:formatCode>
                <c:ptCount val="4"/>
                <c:pt idx="0">
                  <c:v>0.85620915032679734</c:v>
                </c:pt>
                <c:pt idx="1">
                  <c:v>4.5751633986928102E-2</c:v>
                </c:pt>
                <c:pt idx="2">
                  <c:v>9.8039215686274522E-2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F81-4B58-9608-288566BB5134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NS/NR</c:v>
                </c:pt>
              </c:strCache>
            </c:strRef>
          </c:tx>
          <c:spPr>
            <a:noFill/>
            <a:ln w="25400" cap="flat" cmpd="sng" algn="ctr">
              <a:solidFill>
                <a:schemeClr val="accent6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Sheet1!$G$2:$G$5</c:f>
            </c:numRef>
          </c:val>
          <c:extLst>
            <c:ext xmlns:c16="http://schemas.microsoft.com/office/drawing/2014/chart" uri="{C3380CC4-5D6E-409C-BE32-E72D297353CC}">
              <c16:uniqueId val="{0000000B-6F81-4B58-9608-288566BB5134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NS/NR 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Sheet1!$H$2:$H$5</c:f>
              <c:numCache>
                <c:formatCode>0.0%</c:formatCode>
                <c:ptCount val="4"/>
                <c:pt idx="0">
                  <c:v>0.66666666666666652</c:v>
                </c:pt>
                <c:pt idx="1">
                  <c:v>0.33333333333333326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F81-4B58-9608-288566BB513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-48"/>
        <c:axId val="447498128"/>
        <c:axId val="447497736"/>
      </c:barChart>
      <c:catAx>
        <c:axId val="4474981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497736"/>
        <c:crosses val="autoZero"/>
        <c:auto val="1"/>
        <c:lblAlgn val="ctr"/>
        <c:lblOffset val="100"/>
        <c:noMultiLvlLbl val="0"/>
      </c:catAx>
      <c:valAx>
        <c:axId val="447497736"/>
        <c:scaling>
          <c:orientation val="minMax"/>
          <c:min val="0"/>
        </c:scaling>
        <c:delete val="1"/>
        <c:axPos val="t"/>
        <c:numFmt formatCode="0.0%" sourceLinked="1"/>
        <c:majorTickMark val="none"/>
        <c:minorTickMark val="none"/>
        <c:tickLblPos val="nextTo"/>
        <c:crossAx val="447498128"/>
        <c:crosses val="autoZero"/>
        <c:crossBetween val="between"/>
        <c:majorUnit val="0.5"/>
        <c:minorUnit val="0.1"/>
      </c:valAx>
      <c:spPr>
        <a:noFill/>
        <a:ln>
          <a:solidFill>
            <a:schemeClr val="bg1"/>
          </a:solidFill>
        </a:ln>
        <a:effectLst/>
      </c:spPr>
    </c:plotArea>
    <c:legend>
      <c:legendPos val="r"/>
      <c:layout>
        <c:manualLayout>
          <c:xMode val="edge"/>
          <c:yMode val="edge"/>
          <c:x val="0.84721713492897088"/>
          <c:y val="0.43874298667920592"/>
          <c:w val="0.15278286507102926"/>
          <c:h val="0.561059470978718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076993221344531"/>
          <c:y val="2.0957443786568504E-2"/>
          <c:w val="0.62282124454796151"/>
          <c:h val="0.923720046943574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Deloc religios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F81-4B58-9608-288566BB513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F81-4B58-9608-288566BB513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F81-4B58-9608-288566BB5134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Sheet1!$B$2:$B$5</c:f>
              <c:numCache>
                <c:formatCode>###0.0%</c:formatCode>
                <c:ptCount val="4"/>
                <c:pt idx="0">
                  <c:v>0.75</c:v>
                </c:pt>
                <c:pt idx="1">
                  <c:v>0.11363636363636363</c:v>
                </c:pt>
                <c:pt idx="2">
                  <c:v>0.13636363636363635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F81-4B58-9608-288566BB513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mai degraba nereligios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Sheet1!$C$2:$C$5</c:f>
              <c:numCache>
                <c:formatCode>###0.0%</c:formatCode>
                <c:ptCount val="4"/>
                <c:pt idx="0">
                  <c:v>0.68965517241379315</c:v>
                </c:pt>
                <c:pt idx="1">
                  <c:v>0.17241379310344829</c:v>
                </c:pt>
                <c:pt idx="2">
                  <c:v>0.12068965517241378</c:v>
                </c:pt>
                <c:pt idx="3">
                  <c:v>1.7241379310344827E-2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F81-4B58-9608-288566BB513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asa si asa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Sheet1!$D$2:$D$5</c:f>
              <c:numCache>
                <c:formatCode>###0.0%</c:formatCode>
                <c:ptCount val="4"/>
                <c:pt idx="0">
                  <c:v>0.53846153846153844</c:v>
                </c:pt>
                <c:pt idx="1">
                  <c:v>0.14153846153846153</c:v>
                </c:pt>
                <c:pt idx="2">
                  <c:v>0.30769230769230771</c:v>
                </c:pt>
                <c:pt idx="3">
                  <c:v>1.2307692307692308E-2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F81-4B58-9608-288566BB513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mai degraba religios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Sheet1!$E$2:$E$5</c:f>
              <c:numCache>
                <c:formatCode>###0.0%</c:formatCode>
                <c:ptCount val="4"/>
                <c:pt idx="0">
                  <c:v>0.49640287769784175</c:v>
                </c:pt>
                <c:pt idx="1">
                  <c:v>0.24700239808153476</c:v>
                </c:pt>
                <c:pt idx="2">
                  <c:v>0.2446043165467626</c:v>
                </c:pt>
                <c:pt idx="3">
                  <c:v>1.1990407673860913E-2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F81-4B58-9608-288566BB513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Foarte religios</c:v>
                </c:pt>
              </c:strCache>
            </c:strRef>
          </c:tx>
          <c:spPr>
            <a:solidFill>
              <a:srgbClr val="E1798A"/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Sheet1!$F$2:$F$5</c:f>
              <c:numCache>
                <c:formatCode>###0.0%</c:formatCode>
                <c:ptCount val="4"/>
                <c:pt idx="0">
                  <c:v>0.48366013071895425</c:v>
                </c:pt>
                <c:pt idx="1">
                  <c:v>0.28104575163398693</c:v>
                </c:pt>
                <c:pt idx="2">
                  <c:v>0.22222222222222221</c:v>
                </c:pt>
                <c:pt idx="3">
                  <c:v>1.3071895424836602E-2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F81-4B58-9608-288566BB5134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NS/NR</c:v>
                </c:pt>
              </c:strCache>
            </c:strRef>
          </c:tx>
          <c:spPr>
            <a:noFill/>
            <a:ln w="25400" cap="flat" cmpd="sng" algn="ctr">
              <a:solidFill>
                <a:schemeClr val="accent6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Sheet1!$G$2:$G$5</c:f>
            </c:numRef>
          </c:val>
          <c:extLst>
            <c:ext xmlns:c16="http://schemas.microsoft.com/office/drawing/2014/chart" uri="{C3380CC4-5D6E-409C-BE32-E72D297353CC}">
              <c16:uniqueId val="{0000000B-6F81-4B58-9608-288566BB5134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NS/NR 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Sheet1!$H$2:$H$5</c:f>
              <c:numCache>
                <c:formatCode>###0.0%</c:formatCode>
                <c:ptCount val="4"/>
                <c:pt idx="0">
                  <c:v>0.33333333333333326</c:v>
                </c:pt>
                <c:pt idx="1">
                  <c:v>0.66666666666666652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F81-4B58-9608-288566BB513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-48"/>
        <c:axId val="447498128"/>
        <c:axId val="447497736"/>
      </c:barChart>
      <c:catAx>
        <c:axId val="4474981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497736"/>
        <c:crosses val="autoZero"/>
        <c:auto val="1"/>
        <c:lblAlgn val="ctr"/>
        <c:lblOffset val="100"/>
        <c:noMultiLvlLbl val="0"/>
      </c:catAx>
      <c:valAx>
        <c:axId val="447497736"/>
        <c:scaling>
          <c:orientation val="minMax"/>
          <c:min val="0"/>
        </c:scaling>
        <c:delete val="1"/>
        <c:axPos val="t"/>
        <c:numFmt formatCode="###0.0%" sourceLinked="1"/>
        <c:majorTickMark val="none"/>
        <c:minorTickMark val="none"/>
        <c:tickLblPos val="nextTo"/>
        <c:crossAx val="447498128"/>
        <c:crosses val="autoZero"/>
        <c:crossBetween val="between"/>
        <c:majorUnit val="0.5"/>
        <c:minorUnit val="0.1"/>
      </c:valAx>
      <c:spPr>
        <a:noFill/>
        <a:ln>
          <a:solidFill>
            <a:schemeClr val="bg1"/>
          </a:solidFill>
        </a:ln>
        <a:effectLst/>
      </c:spPr>
    </c:plotArea>
    <c:legend>
      <c:legendPos val="r"/>
      <c:layout>
        <c:manualLayout>
          <c:xMode val="edge"/>
          <c:yMode val="edge"/>
          <c:x val="0.84721713492897088"/>
          <c:y val="0.43874298667920592"/>
          <c:w val="0.15278286507102926"/>
          <c:h val="0.561059470978718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076993221344531"/>
          <c:y val="2.0957443786568504E-2"/>
          <c:w val="0.62282124454796151"/>
          <c:h val="0.923720046943574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Deloc religios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F81-4B58-9608-288566BB513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F81-4B58-9608-288566BB513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F81-4B58-9608-288566BB5134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0.77272727272727271</c:v>
                </c:pt>
                <c:pt idx="1">
                  <c:v>9.0909090909090912E-2</c:v>
                </c:pt>
                <c:pt idx="2">
                  <c:v>0.13636363636363635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F81-4B58-9608-288566BB513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mai degraba nereligios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0.63793103448275867</c:v>
                </c:pt>
                <c:pt idx="1">
                  <c:v>0.20689655172413793</c:v>
                </c:pt>
                <c:pt idx="2">
                  <c:v>0.13793103448275862</c:v>
                </c:pt>
                <c:pt idx="3">
                  <c:v>1.7241379310344827E-2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F81-4B58-9608-288566BB513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asa si asa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Sheet1!$D$2:$D$5</c:f>
              <c:numCache>
                <c:formatCode>0.0%</c:formatCode>
                <c:ptCount val="4"/>
                <c:pt idx="0">
                  <c:v>0.55384615384615388</c:v>
                </c:pt>
                <c:pt idx="1">
                  <c:v>0.14461538461538462</c:v>
                </c:pt>
                <c:pt idx="2">
                  <c:v>0.29538461538461541</c:v>
                </c:pt>
                <c:pt idx="3">
                  <c:v>6.1538461538461538E-3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F81-4B58-9608-288566BB513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mai degraba religios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Sheet1!$E$2:$E$5</c:f>
              <c:numCache>
                <c:formatCode>0.0%</c:formatCode>
                <c:ptCount val="4"/>
                <c:pt idx="0">
                  <c:v>0.4844124700239808</c:v>
                </c:pt>
                <c:pt idx="1">
                  <c:v>0.25659472422062352</c:v>
                </c:pt>
                <c:pt idx="2">
                  <c:v>0.24940047961630696</c:v>
                </c:pt>
                <c:pt idx="3">
                  <c:v>9.5923261390887284E-3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F81-4B58-9608-288566BB513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Foarte religios</c:v>
                </c:pt>
              </c:strCache>
            </c:strRef>
          </c:tx>
          <c:spPr>
            <a:solidFill>
              <a:srgbClr val="E1798A"/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Sheet1!$F$2:$F$5</c:f>
              <c:numCache>
                <c:formatCode>0.0%</c:formatCode>
                <c:ptCount val="4"/>
                <c:pt idx="0">
                  <c:v>0.47712418300653597</c:v>
                </c:pt>
                <c:pt idx="1">
                  <c:v>0.28104575163398693</c:v>
                </c:pt>
                <c:pt idx="2">
                  <c:v>0.23529411764705879</c:v>
                </c:pt>
                <c:pt idx="3">
                  <c:v>6.5359477124183009E-3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F81-4B58-9608-288566BB5134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NS/NR</c:v>
                </c:pt>
              </c:strCache>
            </c:strRef>
          </c:tx>
          <c:spPr>
            <a:noFill/>
            <a:ln w="25400" cap="flat" cmpd="sng" algn="ctr">
              <a:solidFill>
                <a:schemeClr val="accent6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Sheet1!$G$2:$G$5</c:f>
            </c:numRef>
          </c:val>
          <c:extLst>
            <c:ext xmlns:c16="http://schemas.microsoft.com/office/drawing/2014/chart" uri="{C3380CC4-5D6E-409C-BE32-E72D297353CC}">
              <c16:uniqueId val="{0000000B-6F81-4B58-9608-288566BB5134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NS/NR 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Sheet1!$H$2:$H$5</c:f>
              <c:numCache>
                <c:formatCode>0.0%</c:formatCode>
                <c:ptCount val="4"/>
                <c:pt idx="0">
                  <c:v>0.33333333333333326</c:v>
                </c:pt>
                <c:pt idx="1">
                  <c:v>0.66666666666666652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F81-4B58-9608-288566BB513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-48"/>
        <c:axId val="447498128"/>
        <c:axId val="447497736"/>
      </c:barChart>
      <c:catAx>
        <c:axId val="4474981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497736"/>
        <c:crosses val="autoZero"/>
        <c:auto val="1"/>
        <c:lblAlgn val="ctr"/>
        <c:lblOffset val="100"/>
        <c:noMultiLvlLbl val="0"/>
      </c:catAx>
      <c:valAx>
        <c:axId val="447497736"/>
        <c:scaling>
          <c:orientation val="minMax"/>
          <c:min val="0"/>
        </c:scaling>
        <c:delete val="1"/>
        <c:axPos val="t"/>
        <c:numFmt formatCode="0.0%" sourceLinked="1"/>
        <c:majorTickMark val="none"/>
        <c:minorTickMark val="none"/>
        <c:tickLblPos val="nextTo"/>
        <c:crossAx val="447498128"/>
        <c:crosses val="autoZero"/>
        <c:crossBetween val="between"/>
        <c:majorUnit val="0.5"/>
        <c:minorUnit val="0.1"/>
      </c:valAx>
      <c:spPr>
        <a:noFill/>
        <a:ln>
          <a:solidFill>
            <a:schemeClr val="bg1"/>
          </a:solidFill>
        </a:ln>
        <a:effectLst/>
      </c:spPr>
    </c:plotArea>
    <c:legend>
      <c:legendPos val="r"/>
      <c:layout>
        <c:manualLayout>
          <c:xMode val="edge"/>
          <c:yMode val="edge"/>
          <c:x val="0.84721713492897088"/>
          <c:y val="0.43874298667920592"/>
          <c:w val="0.15278286507102926"/>
          <c:h val="0.561059470978718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076993221344531"/>
          <c:y val="2.0957443786568504E-2"/>
          <c:w val="0.62282124454796151"/>
          <c:h val="0.923720046943574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18-24 ani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F81-4B58-9608-288566BB513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F81-4B58-9608-288566BB513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F81-4B58-9608-288566BB5134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0.92222222222222228</c:v>
                </c:pt>
                <c:pt idx="1">
                  <c:v>3.3333333333333333E-2</c:v>
                </c:pt>
                <c:pt idx="2">
                  <c:v>4.4444444444444446E-2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F81-4B58-9608-288566BB513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25-34 ani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0.86842105263157909</c:v>
                </c:pt>
                <c:pt idx="1">
                  <c:v>6.5789473684210523E-2</c:v>
                </c:pt>
                <c:pt idx="2">
                  <c:v>5.921052631578947E-2</c:v>
                </c:pt>
                <c:pt idx="3">
                  <c:v>6.5789473684210523E-3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F81-4B58-9608-288566BB513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35-44 ani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Sheet1!$D$2:$D$5</c:f>
              <c:numCache>
                <c:formatCode>0.0%</c:formatCode>
                <c:ptCount val="4"/>
                <c:pt idx="0">
                  <c:v>0.89502762430939231</c:v>
                </c:pt>
                <c:pt idx="1">
                  <c:v>2.7624309392265192E-2</c:v>
                </c:pt>
                <c:pt idx="2">
                  <c:v>7.7348066298342538E-2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F81-4B58-9608-288566BB513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45-54 ani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Sheet1!$E$2:$E$5</c:f>
              <c:numCache>
                <c:formatCode>0.0%</c:formatCode>
                <c:ptCount val="4"/>
                <c:pt idx="0">
                  <c:v>0.89119170984455953</c:v>
                </c:pt>
                <c:pt idx="1">
                  <c:v>3.1088082901554404E-2</c:v>
                </c:pt>
                <c:pt idx="2">
                  <c:v>7.2538860103626937E-2</c:v>
                </c:pt>
                <c:pt idx="3">
                  <c:v>5.1813471502590684E-3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F81-4B58-9608-288566BB513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55-64 ani</c:v>
                </c:pt>
              </c:strCache>
            </c:strRef>
          </c:tx>
          <c:spPr>
            <a:solidFill>
              <a:srgbClr val="E1798A"/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Sheet1!$F$2:$F$5</c:f>
              <c:numCache>
                <c:formatCode>0.0%</c:formatCode>
                <c:ptCount val="4"/>
                <c:pt idx="0">
                  <c:v>0.89932885906040272</c:v>
                </c:pt>
                <c:pt idx="1">
                  <c:v>5.3691275167785241E-2</c:v>
                </c:pt>
                <c:pt idx="2">
                  <c:v>4.6979865771812082E-2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F81-4B58-9608-288566BB5134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65+</c:v>
                </c:pt>
              </c:strCache>
            </c:strRef>
          </c:tx>
          <c:spPr>
            <a:noFill/>
            <a:ln w="25400" cap="flat" cmpd="sng" algn="ctr">
              <a:solidFill>
                <a:schemeClr val="accent6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Sheet1!$G$2:$G$5</c:f>
            </c:numRef>
          </c:val>
          <c:extLst>
            <c:ext xmlns:c16="http://schemas.microsoft.com/office/drawing/2014/chart" uri="{C3380CC4-5D6E-409C-BE32-E72D297353CC}">
              <c16:uniqueId val="{0000000B-6F81-4B58-9608-288566BB5134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65 + ani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Sheet1!$H$2:$H$5</c:f>
              <c:numCache>
                <c:formatCode>0.0%</c:formatCode>
                <c:ptCount val="4"/>
                <c:pt idx="0">
                  <c:v>0.85106382978723405</c:v>
                </c:pt>
                <c:pt idx="1">
                  <c:v>5.9574468085106386E-2</c:v>
                </c:pt>
                <c:pt idx="2">
                  <c:v>8.9361702127659579E-2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E73-4BB9-AEBC-A4D76B483FF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-48"/>
        <c:axId val="447498128"/>
        <c:axId val="447497736"/>
      </c:barChart>
      <c:catAx>
        <c:axId val="4474981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497736"/>
        <c:crosses val="autoZero"/>
        <c:auto val="1"/>
        <c:lblAlgn val="ctr"/>
        <c:lblOffset val="100"/>
        <c:noMultiLvlLbl val="0"/>
      </c:catAx>
      <c:valAx>
        <c:axId val="447497736"/>
        <c:scaling>
          <c:orientation val="minMax"/>
          <c:min val="0"/>
        </c:scaling>
        <c:delete val="1"/>
        <c:axPos val="t"/>
        <c:numFmt formatCode="0.0%" sourceLinked="1"/>
        <c:majorTickMark val="none"/>
        <c:minorTickMark val="none"/>
        <c:tickLblPos val="nextTo"/>
        <c:crossAx val="447498128"/>
        <c:crosses val="autoZero"/>
        <c:crossBetween val="between"/>
        <c:majorUnit val="0.5"/>
        <c:minorUnit val="0.1"/>
      </c:valAx>
      <c:spPr>
        <a:noFill/>
        <a:ln>
          <a:solidFill>
            <a:schemeClr val="bg1"/>
          </a:solidFill>
        </a:ln>
        <a:effectLst/>
      </c:spPr>
    </c:plotArea>
    <c:legend>
      <c:legendPos val="r"/>
      <c:layout>
        <c:manualLayout>
          <c:xMode val="edge"/>
          <c:yMode val="edge"/>
          <c:x val="0.84721713492897088"/>
          <c:y val="0.43874298667920592"/>
          <c:w val="9.148844687763652E-2"/>
          <c:h val="0.322501806676435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076993221344531"/>
          <c:y val="2.0957443786568504E-2"/>
          <c:w val="0.62282124454796151"/>
          <c:h val="0.923720046943574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18-24 ani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F81-4B58-9608-288566BB513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F81-4B58-9608-288566BB513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F81-4B58-9608-288566BB5134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Sheet1!$B$2:$B$5</c:f>
              <c:numCache>
                <c:formatCode>###0.0%</c:formatCode>
                <c:ptCount val="4"/>
                <c:pt idx="0">
                  <c:v>0.91111111111111109</c:v>
                </c:pt>
                <c:pt idx="1">
                  <c:v>3.3333333333333333E-2</c:v>
                </c:pt>
                <c:pt idx="2">
                  <c:v>5.5555555555555552E-2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F81-4B58-9608-288566BB513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25-34 ani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Sheet1!$C$2:$C$5</c:f>
              <c:numCache>
                <c:formatCode>###0.0%</c:formatCode>
                <c:ptCount val="4"/>
                <c:pt idx="0">
                  <c:v>0.88815789473684215</c:v>
                </c:pt>
                <c:pt idx="1">
                  <c:v>5.921052631578947E-2</c:v>
                </c:pt>
                <c:pt idx="2">
                  <c:v>4.6052631578947366E-2</c:v>
                </c:pt>
                <c:pt idx="3" formatCode="####.0%">
                  <c:v>6.5789473684210523E-3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F81-4B58-9608-288566BB513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35-44 ani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Sheet1!$D$2:$D$5</c:f>
              <c:numCache>
                <c:formatCode>###0.0%</c:formatCode>
                <c:ptCount val="4"/>
                <c:pt idx="0">
                  <c:v>0.90607734806629836</c:v>
                </c:pt>
                <c:pt idx="1">
                  <c:v>2.7624309392265192E-2</c:v>
                </c:pt>
                <c:pt idx="2">
                  <c:v>6.6298342541436461E-2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F81-4B58-9608-288566BB513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45-54 ani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Sheet1!$E$2:$E$5</c:f>
              <c:numCache>
                <c:formatCode>###0.0%</c:formatCode>
                <c:ptCount val="4"/>
                <c:pt idx="0">
                  <c:v>0.86528497409326421</c:v>
                </c:pt>
                <c:pt idx="1">
                  <c:v>4.1450777202072547E-2</c:v>
                </c:pt>
                <c:pt idx="2">
                  <c:v>8.2901554404145095E-2</c:v>
                </c:pt>
                <c:pt idx="3">
                  <c:v>1.0362694300518137E-2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F81-4B58-9608-288566BB513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55-64 ani</c:v>
                </c:pt>
              </c:strCache>
            </c:strRef>
          </c:tx>
          <c:spPr>
            <a:solidFill>
              <a:srgbClr val="E1798A"/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Sheet1!$F$2:$F$5</c:f>
              <c:numCache>
                <c:formatCode>###0.0%</c:formatCode>
                <c:ptCount val="4"/>
                <c:pt idx="0">
                  <c:v>0.91946308724832226</c:v>
                </c:pt>
                <c:pt idx="1">
                  <c:v>4.0268456375838924E-2</c:v>
                </c:pt>
                <c:pt idx="2">
                  <c:v>4.0268456375838924E-2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F81-4B58-9608-288566BB5134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65+</c:v>
                </c:pt>
              </c:strCache>
            </c:strRef>
          </c:tx>
          <c:spPr>
            <a:noFill/>
            <a:ln w="25400" cap="flat" cmpd="sng" algn="ctr">
              <a:solidFill>
                <a:schemeClr val="accent6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Sheet1!$G$2:$G$5</c:f>
            </c:numRef>
          </c:val>
          <c:extLst>
            <c:ext xmlns:c16="http://schemas.microsoft.com/office/drawing/2014/chart" uri="{C3380CC4-5D6E-409C-BE32-E72D297353CC}">
              <c16:uniqueId val="{0000000B-6F81-4B58-9608-288566BB5134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65 + ani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Sheet1!$H$2:$H$5</c:f>
              <c:numCache>
                <c:formatCode>###0.0%</c:formatCode>
                <c:ptCount val="4"/>
                <c:pt idx="0">
                  <c:v>0.86808510638297876</c:v>
                </c:pt>
                <c:pt idx="1">
                  <c:v>5.5319148936170209E-2</c:v>
                </c:pt>
                <c:pt idx="2">
                  <c:v>7.6595744680851063E-2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E73-4BB9-AEBC-A4D76B483FF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-48"/>
        <c:axId val="447498128"/>
        <c:axId val="447497736"/>
      </c:barChart>
      <c:catAx>
        <c:axId val="4474981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497736"/>
        <c:crosses val="autoZero"/>
        <c:auto val="1"/>
        <c:lblAlgn val="ctr"/>
        <c:lblOffset val="100"/>
        <c:noMultiLvlLbl val="0"/>
      </c:catAx>
      <c:valAx>
        <c:axId val="447497736"/>
        <c:scaling>
          <c:orientation val="minMax"/>
          <c:min val="0"/>
        </c:scaling>
        <c:delete val="1"/>
        <c:axPos val="t"/>
        <c:numFmt formatCode="###0.0%" sourceLinked="1"/>
        <c:majorTickMark val="none"/>
        <c:minorTickMark val="none"/>
        <c:tickLblPos val="nextTo"/>
        <c:crossAx val="447498128"/>
        <c:crosses val="autoZero"/>
        <c:crossBetween val="between"/>
        <c:majorUnit val="0.5"/>
        <c:minorUnit val="0.1"/>
      </c:valAx>
      <c:spPr>
        <a:noFill/>
        <a:ln>
          <a:solidFill>
            <a:schemeClr val="bg1"/>
          </a:solidFill>
        </a:ln>
        <a:effectLst/>
      </c:spPr>
    </c:plotArea>
    <c:legend>
      <c:legendPos val="r"/>
      <c:layout>
        <c:manualLayout>
          <c:xMode val="edge"/>
          <c:yMode val="edge"/>
          <c:x val="0.84721713492897088"/>
          <c:y val="0.43874298667920592"/>
          <c:w val="9.148844687763652E-2"/>
          <c:h val="0.322501806676435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076993221344531"/>
          <c:y val="2.0957443786568504E-2"/>
          <c:w val="0.62282124454796151"/>
          <c:h val="0.923720046943574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18-24 ani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F81-4B58-9608-288566BB513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F81-4B58-9608-288566BB513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F81-4B58-9608-288566BB5134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0.5</c:v>
                </c:pt>
                <c:pt idx="1">
                  <c:v>0.13333333333333333</c:v>
                </c:pt>
                <c:pt idx="2">
                  <c:v>0.36666666666666664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F81-4B58-9608-288566BB513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25-34 ani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0.51315789473684215</c:v>
                </c:pt>
                <c:pt idx="1">
                  <c:v>0.21052631578947367</c:v>
                </c:pt>
                <c:pt idx="2">
                  <c:v>0.26973684210526316</c:v>
                </c:pt>
                <c:pt idx="3">
                  <c:v>6.5789473684210523E-3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F81-4B58-9608-288566BB513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35-44 ani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Sheet1!$D$2:$D$5</c:f>
              <c:numCache>
                <c:formatCode>0.0%</c:formatCode>
                <c:ptCount val="4"/>
                <c:pt idx="0">
                  <c:v>0.64088397790055252</c:v>
                </c:pt>
                <c:pt idx="1">
                  <c:v>0.14917127071823205</c:v>
                </c:pt>
                <c:pt idx="2">
                  <c:v>0.19889502762430941</c:v>
                </c:pt>
                <c:pt idx="3">
                  <c:v>1.1049723756906075E-2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F81-4B58-9608-288566BB513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45-54 ani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Sheet1!$E$2:$E$5</c:f>
              <c:numCache>
                <c:formatCode>0.0%</c:formatCode>
                <c:ptCount val="4"/>
                <c:pt idx="0">
                  <c:v>0.52331606217616577</c:v>
                </c:pt>
                <c:pt idx="1">
                  <c:v>0.19689119170984454</c:v>
                </c:pt>
                <c:pt idx="2">
                  <c:v>0.24870466321243523</c:v>
                </c:pt>
                <c:pt idx="3">
                  <c:v>3.1088082901554404E-2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F81-4B58-9608-288566BB513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55-64 ani</c:v>
                </c:pt>
              </c:strCache>
            </c:strRef>
          </c:tx>
          <c:spPr>
            <a:solidFill>
              <a:srgbClr val="E1798A"/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Sheet1!$F$2:$F$5</c:f>
              <c:numCache>
                <c:formatCode>0.0%</c:formatCode>
                <c:ptCount val="4"/>
                <c:pt idx="0">
                  <c:v>0.51677852348993292</c:v>
                </c:pt>
                <c:pt idx="1">
                  <c:v>0.28187919463087246</c:v>
                </c:pt>
                <c:pt idx="2">
                  <c:v>0.18791946308724833</c:v>
                </c:pt>
                <c:pt idx="3">
                  <c:v>1.342281879194631E-2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F81-4B58-9608-288566BB5134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65+</c:v>
                </c:pt>
              </c:strCache>
            </c:strRef>
          </c:tx>
          <c:spPr>
            <a:noFill/>
            <a:ln w="25400" cap="flat" cmpd="sng" algn="ctr">
              <a:solidFill>
                <a:schemeClr val="accent6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Sheet1!$G$2:$G$5</c:f>
            </c:numRef>
          </c:val>
          <c:extLst>
            <c:ext xmlns:c16="http://schemas.microsoft.com/office/drawing/2014/chart" uri="{C3380CC4-5D6E-409C-BE32-E72D297353CC}">
              <c16:uniqueId val="{0000000B-6F81-4B58-9608-288566BB5134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65 + ani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Sheet1!$H$2:$H$5</c:f>
              <c:numCache>
                <c:formatCode>0.0%</c:formatCode>
                <c:ptCount val="4"/>
                <c:pt idx="0">
                  <c:v>0.48085106382978721</c:v>
                </c:pt>
                <c:pt idx="1">
                  <c:v>0.2468085106382979</c:v>
                </c:pt>
                <c:pt idx="2">
                  <c:v>0.26808510638297872</c:v>
                </c:pt>
                <c:pt idx="3">
                  <c:v>4.2553191489361703E-3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E73-4BB9-AEBC-A4D76B483FF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-48"/>
        <c:axId val="447498128"/>
        <c:axId val="447497736"/>
      </c:barChart>
      <c:catAx>
        <c:axId val="4474981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497736"/>
        <c:crosses val="autoZero"/>
        <c:auto val="1"/>
        <c:lblAlgn val="ctr"/>
        <c:lblOffset val="100"/>
        <c:noMultiLvlLbl val="0"/>
      </c:catAx>
      <c:valAx>
        <c:axId val="447497736"/>
        <c:scaling>
          <c:orientation val="minMax"/>
          <c:min val="0"/>
        </c:scaling>
        <c:delete val="1"/>
        <c:axPos val="t"/>
        <c:numFmt formatCode="0.0%" sourceLinked="1"/>
        <c:majorTickMark val="none"/>
        <c:minorTickMark val="none"/>
        <c:tickLblPos val="nextTo"/>
        <c:crossAx val="447498128"/>
        <c:crosses val="autoZero"/>
        <c:crossBetween val="between"/>
        <c:majorUnit val="0.5"/>
        <c:minorUnit val="0.1"/>
      </c:valAx>
      <c:spPr>
        <a:noFill/>
        <a:ln>
          <a:solidFill>
            <a:schemeClr val="bg1"/>
          </a:solidFill>
        </a:ln>
        <a:effectLst/>
      </c:spPr>
    </c:plotArea>
    <c:legend>
      <c:legendPos val="r"/>
      <c:layout>
        <c:manualLayout>
          <c:xMode val="edge"/>
          <c:yMode val="edge"/>
          <c:x val="0.84721713492897088"/>
          <c:y val="0.43874298667920592"/>
          <c:w val="9.148844687763652E-2"/>
          <c:h val="0.322501806676435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076993221344531"/>
          <c:y val="2.0957443786568504E-2"/>
          <c:w val="0.62282124454796151"/>
          <c:h val="0.923720046943574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18-24 ani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F81-4B58-9608-288566BB513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F81-4B58-9608-288566BB513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F81-4B58-9608-288566BB5134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0.56666666666666665</c:v>
                </c:pt>
                <c:pt idx="1">
                  <c:v>0.15555555555555556</c:v>
                </c:pt>
                <c:pt idx="2">
                  <c:v>0.27777777777777779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F81-4B58-9608-288566BB513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25-34 ani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0.50657894736842102</c:v>
                </c:pt>
                <c:pt idx="1">
                  <c:v>0.25657894736842107</c:v>
                </c:pt>
                <c:pt idx="2">
                  <c:v>0.23026315789473684</c:v>
                </c:pt>
                <c:pt idx="3">
                  <c:v>6.5789473684210523E-3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F81-4B58-9608-288566BB513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35-44 ani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Sheet1!$D$2:$D$5</c:f>
              <c:numCache>
                <c:formatCode>0.0%</c:formatCode>
                <c:ptCount val="4"/>
                <c:pt idx="0">
                  <c:v>0.61325966850828728</c:v>
                </c:pt>
                <c:pt idx="1">
                  <c:v>0.16574585635359113</c:v>
                </c:pt>
                <c:pt idx="2">
                  <c:v>0.22099447513812154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F81-4B58-9608-288566BB513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45-54 ani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Sheet1!$E$2:$E$5</c:f>
              <c:numCache>
                <c:formatCode>0.0%</c:formatCode>
                <c:ptCount val="4"/>
                <c:pt idx="0">
                  <c:v>0.53886010362694303</c:v>
                </c:pt>
                <c:pt idx="1">
                  <c:v>0.17616580310880828</c:v>
                </c:pt>
                <c:pt idx="2">
                  <c:v>0.26424870466321243</c:v>
                </c:pt>
                <c:pt idx="3">
                  <c:v>2.0725388601036274E-2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F81-4B58-9608-288566BB513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55-64 ani</c:v>
                </c:pt>
              </c:strCache>
            </c:strRef>
          </c:tx>
          <c:spPr>
            <a:solidFill>
              <a:srgbClr val="E1798A"/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Sheet1!$F$2:$F$5</c:f>
              <c:numCache>
                <c:formatCode>0.0%</c:formatCode>
                <c:ptCount val="4"/>
                <c:pt idx="0">
                  <c:v>0.51006711409395977</c:v>
                </c:pt>
                <c:pt idx="1">
                  <c:v>0.26845637583892618</c:v>
                </c:pt>
                <c:pt idx="2">
                  <c:v>0.20805369127516779</c:v>
                </c:pt>
                <c:pt idx="3">
                  <c:v>1.342281879194631E-2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F81-4B58-9608-288566BB5134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65+</c:v>
                </c:pt>
              </c:strCache>
            </c:strRef>
          </c:tx>
          <c:spPr>
            <a:noFill/>
            <a:ln w="25400" cap="flat" cmpd="sng" algn="ctr">
              <a:solidFill>
                <a:schemeClr val="accent6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Sheet1!$G$2:$G$5</c:f>
            </c:numRef>
          </c:val>
          <c:extLst>
            <c:ext xmlns:c16="http://schemas.microsoft.com/office/drawing/2014/chart" uri="{C3380CC4-5D6E-409C-BE32-E72D297353CC}">
              <c16:uniqueId val="{0000000B-6F81-4B58-9608-288566BB5134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65 + ani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Nu</c:v>
                </c:pt>
                <c:pt idx="2">
                  <c:v>Depinde de unde vine, de religia, etnia lui etc.</c:v>
                </c:pt>
                <c:pt idx="3">
                  <c:v>NS/NR</c:v>
                </c:pt>
              </c:strCache>
            </c:strRef>
          </c:cat>
          <c:val>
            <c:numRef>
              <c:f>Sheet1!$H$2:$H$5</c:f>
              <c:numCache>
                <c:formatCode>0.0%</c:formatCode>
                <c:ptCount val="4"/>
                <c:pt idx="0">
                  <c:v>0.45957446808510638</c:v>
                </c:pt>
                <c:pt idx="1">
                  <c:v>0.2468085106382979</c:v>
                </c:pt>
                <c:pt idx="2">
                  <c:v>0.28936170212765955</c:v>
                </c:pt>
                <c:pt idx="3">
                  <c:v>4.2553191489361703E-3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E73-4BB9-AEBC-A4D76B483FF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-48"/>
        <c:axId val="447498128"/>
        <c:axId val="447497736"/>
      </c:barChart>
      <c:catAx>
        <c:axId val="4474981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497736"/>
        <c:crosses val="autoZero"/>
        <c:auto val="1"/>
        <c:lblAlgn val="ctr"/>
        <c:lblOffset val="100"/>
        <c:noMultiLvlLbl val="0"/>
      </c:catAx>
      <c:valAx>
        <c:axId val="447497736"/>
        <c:scaling>
          <c:orientation val="minMax"/>
          <c:min val="0"/>
        </c:scaling>
        <c:delete val="1"/>
        <c:axPos val="t"/>
        <c:numFmt formatCode="0.0%" sourceLinked="1"/>
        <c:majorTickMark val="none"/>
        <c:minorTickMark val="none"/>
        <c:tickLblPos val="nextTo"/>
        <c:crossAx val="447498128"/>
        <c:crosses val="autoZero"/>
        <c:crossBetween val="between"/>
        <c:majorUnit val="0.5"/>
        <c:minorUnit val="0.1"/>
      </c:valAx>
      <c:spPr>
        <a:noFill/>
        <a:ln>
          <a:solidFill>
            <a:schemeClr val="bg1"/>
          </a:solidFill>
        </a:ln>
        <a:effectLst/>
      </c:spPr>
    </c:plotArea>
    <c:legend>
      <c:legendPos val="r"/>
      <c:layout>
        <c:manualLayout>
          <c:xMode val="edge"/>
          <c:yMode val="edge"/>
          <c:x val="0.84721713492897088"/>
          <c:y val="0.43874298667920592"/>
          <c:w val="9.148844687763652E-2"/>
          <c:h val="0.322501806676435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377889288761919"/>
          <c:y val="2.0957443786568504E-2"/>
          <c:w val="0.56981226579601518"/>
          <c:h val="0.923720046943574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Motive</c:v>
                </c:pt>
              </c:strCache>
            </c:strRef>
          </c:tx>
          <c:spPr>
            <a:solidFill>
              <a:schemeClr val="lt1"/>
            </a:solidFill>
            <a:ln w="1270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2700" cap="flat" cmpd="sng" algn="ctr">
                <a:solidFill>
                  <a:schemeClr val="dk1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BDA4-4A55-B567-04C53397582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2700" cap="flat" cmpd="sng" algn="ctr">
                <a:solidFill>
                  <a:schemeClr val="dk1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BDA4-4A55-B567-04C53397582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2700" cap="flat" cmpd="sng" algn="ctr">
                <a:solidFill>
                  <a:schemeClr val="dk1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BDA4-4A55-B567-04C53397582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2700" cap="flat" cmpd="sng" algn="ctr">
                <a:solidFill>
                  <a:schemeClr val="dk1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BDA4-4A55-B567-04C533975821}"/>
              </c:ext>
            </c:extLst>
          </c:dPt>
          <c:dPt>
            <c:idx val="4"/>
            <c:invertIfNegative val="0"/>
            <c:bubble3D val="0"/>
            <c:spPr>
              <a:solidFill>
                <a:srgbClr val="DBA3DB"/>
              </a:solidFill>
              <a:ln w="12700" cap="flat" cmpd="sng" algn="ctr">
                <a:solidFill>
                  <a:schemeClr val="dk1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BDA4-4A55-B567-04C533975821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12700" cap="flat" cmpd="sng" algn="ctr">
                <a:solidFill>
                  <a:schemeClr val="dk1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B-86DA-443B-B2BE-1B937F8706D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Ortodox</c:v>
                </c:pt>
                <c:pt idx="1">
                  <c:v>Alta religie/confesiune</c:v>
                </c:pt>
                <c:pt idx="2">
                  <c:v>Romano-Catolic</c:v>
                </c:pt>
                <c:pt idx="3">
                  <c:v>Ateu/Agnostic</c:v>
                </c:pt>
                <c:pt idx="4">
                  <c:v>Greco-Catolic</c:v>
                </c:pt>
                <c:pt idx="5">
                  <c:v>Reformat</c:v>
                </c:pt>
                <c:pt idx="6">
                  <c:v>NS/NR</c:v>
                </c:pt>
              </c:strCache>
            </c:strRef>
          </c:cat>
          <c:val>
            <c:numRef>
              <c:f>Sheet1!$B$2:$B$8</c:f>
              <c:numCache>
                <c:formatCode>0.0%</c:formatCode>
                <c:ptCount val="7"/>
                <c:pt idx="0">
                  <c:v>0.88200000000000001</c:v>
                </c:pt>
                <c:pt idx="1">
                  <c:v>4.3999999999999997E-2</c:v>
                </c:pt>
                <c:pt idx="2">
                  <c:v>3.1E-2</c:v>
                </c:pt>
                <c:pt idx="3">
                  <c:v>0.02</c:v>
                </c:pt>
                <c:pt idx="4">
                  <c:v>1.3000000000000001E-2</c:v>
                </c:pt>
                <c:pt idx="5">
                  <c:v>8.0000000000000002E-3</c:v>
                </c:pt>
                <c:pt idx="6">
                  <c:v>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DA4-4A55-B567-04C53397582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-48"/>
        <c:axId val="447498128"/>
        <c:axId val="447497736"/>
      </c:barChart>
      <c:catAx>
        <c:axId val="4474981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497736"/>
        <c:crosses val="autoZero"/>
        <c:auto val="1"/>
        <c:lblAlgn val="ctr"/>
        <c:lblOffset val="100"/>
        <c:noMultiLvlLbl val="0"/>
      </c:catAx>
      <c:valAx>
        <c:axId val="447497736"/>
        <c:scaling>
          <c:orientation val="minMax"/>
          <c:min val="0"/>
        </c:scaling>
        <c:delete val="1"/>
        <c:axPos val="t"/>
        <c:numFmt formatCode="0.0%" sourceLinked="1"/>
        <c:majorTickMark val="none"/>
        <c:minorTickMark val="none"/>
        <c:tickLblPos val="nextTo"/>
        <c:crossAx val="447498128"/>
        <c:crosses val="autoZero"/>
        <c:crossBetween val="between"/>
        <c:majorUnit val="0.5"/>
        <c:minorUnit val="0.1"/>
      </c:valAx>
      <c:spPr>
        <a:noFill/>
        <a:ln>
          <a:solidFill>
            <a:schemeClr val="bg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643323354856395"/>
          <c:y val="2.0957443786568504E-2"/>
          <c:w val="0.49653905878470378"/>
          <c:h val="0.9237200469435740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DA4-4A55-B567-04C53397582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Sa fie coleg la locul de munca cu dvs.?</c:v>
                </c:pt>
                <c:pt idx="1">
                  <c:v>Sa fie vecin cu dvs.?</c:v>
                </c:pt>
                <c:pt idx="2">
                  <c:v>Sa faca parte din familia dvs.?</c:v>
                </c:pt>
                <c:pt idx="3">
                  <c:v>Sa se casatoreasca cu fiica/fiul dvs.?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0.87599999999999989</c:v>
                </c:pt>
                <c:pt idx="1">
                  <c:v>0.87599999999999989</c:v>
                </c:pt>
                <c:pt idx="2">
                  <c:v>0.65500000000000003</c:v>
                </c:pt>
                <c:pt idx="3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DA4-4A55-B567-04C5339758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Mai degraba da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Sa fie coleg la locul de munca cu dvs.?</c:v>
                </c:pt>
                <c:pt idx="1">
                  <c:v>Sa fie vecin cu dvs.?</c:v>
                </c:pt>
                <c:pt idx="2">
                  <c:v>Sa faca parte din familia dvs.?</c:v>
                </c:pt>
                <c:pt idx="3">
                  <c:v>Sa se casatoreasca cu fiica/fiul dvs.?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3.5000000000000003E-2</c:v>
                </c:pt>
                <c:pt idx="1">
                  <c:v>3.5999999999999997E-2</c:v>
                </c:pt>
                <c:pt idx="2">
                  <c:v>5.5E-2</c:v>
                </c:pt>
                <c:pt idx="3">
                  <c:v>4.1000000000000009E-2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3B3-4836-8B66-E4B4B276ED5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Mai degraba nu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Sa fie coleg la locul de munca cu dvs.?</c:v>
                </c:pt>
                <c:pt idx="1">
                  <c:v>Sa fie vecin cu dvs.?</c:v>
                </c:pt>
                <c:pt idx="2">
                  <c:v>Sa faca parte din familia dvs.?</c:v>
                </c:pt>
                <c:pt idx="3">
                  <c:v>Sa se casatoreasca cu fiica/fiul dvs.?</c:v>
                </c:pt>
              </c:strCache>
            </c:strRef>
          </c:cat>
          <c:val>
            <c:numRef>
              <c:f>Sheet1!$D$2:$D$5</c:f>
              <c:numCache>
                <c:formatCode>0.0%</c:formatCode>
                <c:ptCount val="4"/>
                <c:pt idx="0">
                  <c:v>3.7999999999999999E-2</c:v>
                </c:pt>
                <c:pt idx="1">
                  <c:v>3.5000000000000003E-2</c:v>
                </c:pt>
                <c:pt idx="2">
                  <c:v>8.5999999999999993E-2</c:v>
                </c:pt>
                <c:pt idx="3">
                  <c:v>7.9000000000000001E-2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3B3-4836-8B66-E4B4B276ED5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Nu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Sa fie coleg la locul de munca cu dvs.?</c:v>
                </c:pt>
                <c:pt idx="1">
                  <c:v>Sa fie vecin cu dvs.?</c:v>
                </c:pt>
                <c:pt idx="2">
                  <c:v>Sa faca parte din familia dvs.?</c:v>
                </c:pt>
                <c:pt idx="3">
                  <c:v>Sa se casatoreasca cu fiica/fiul dvs.?</c:v>
                </c:pt>
              </c:strCache>
            </c:strRef>
          </c:cat>
          <c:val>
            <c:numRef>
              <c:f>Sheet1!$E$2:$E$5</c:f>
              <c:numCache>
                <c:formatCode>0.0%</c:formatCode>
                <c:ptCount val="4"/>
                <c:pt idx="0">
                  <c:v>4.5999999999999999E-2</c:v>
                </c:pt>
                <c:pt idx="1">
                  <c:v>4.5999999999999999E-2</c:v>
                </c:pt>
                <c:pt idx="2">
                  <c:v>0.19600000000000001</c:v>
                </c:pt>
                <c:pt idx="3">
                  <c:v>0.21199999999999999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9BF-445F-91AC-B9E93E36F0A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NS/NR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Sa fie coleg la locul de munca cu dvs.?</c:v>
                </c:pt>
                <c:pt idx="1">
                  <c:v>Sa fie vecin cu dvs.?</c:v>
                </c:pt>
                <c:pt idx="2">
                  <c:v>Sa faca parte din familia dvs.?</c:v>
                </c:pt>
                <c:pt idx="3">
                  <c:v>Sa se casatoreasca cu fiica/fiul dvs.?</c:v>
                </c:pt>
              </c:strCache>
            </c:strRef>
          </c:cat>
          <c:val>
            <c:numRef>
              <c:f>Sheet1!$F$2:$F$5</c:f>
              <c:numCache>
                <c:formatCode>0.0%</c:formatCode>
                <c:ptCount val="4"/>
                <c:pt idx="0">
                  <c:v>5.0000000000000001E-3</c:v>
                </c:pt>
                <c:pt idx="1">
                  <c:v>7.000000000000001E-3</c:v>
                </c:pt>
                <c:pt idx="2">
                  <c:v>8.0000000000000002E-3</c:v>
                </c:pt>
                <c:pt idx="3">
                  <c:v>8.0000000000000002E-3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9BF-445F-91AC-B9E93E36F0A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100"/>
        <c:axId val="447498128"/>
        <c:axId val="447497736"/>
      </c:barChart>
      <c:catAx>
        <c:axId val="4474981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497736"/>
        <c:crosses val="autoZero"/>
        <c:auto val="1"/>
        <c:lblAlgn val="ctr"/>
        <c:lblOffset val="100"/>
        <c:noMultiLvlLbl val="0"/>
      </c:catAx>
      <c:valAx>
        <c:axId val="447497736"/>
        <c:scaling>
          <c:orientation val="minMax"/>
          <c:min val="0"/>
        </c:scaling>
        <c:delete val="1"/>
        <c:axPos val="t"/>
        <c:numFmt formatCode="0%" sourceLinked="1"/>
        <c:majorTickMark val="none"/>
        <c:minorTickMark val="none"/>
        <c:tickLblPos val="nextTo"/>
        <c:crossAx val="447498128"/>
        <c:crosses val="autoZero"/>
        <c:crossBetween val="between"/>
        <c:majorUnit val="0.5"/>
        <c:minorUnit val="0.1"/>
      </c:valAx>
      <c:spPr>
        <a:noFill/>
        <a:ln>
          <a:solidFill>
            <a:schemeClr val="bg1"/>
          </a:solidFill>
        </a:ln>
        <a:effectLst/>
      </c:spPr>
    </c:plotArea>
    <c:legend>
      <c:legendPos val="r"/>
      <c:layout>
        <c:manualLayout>
          <c:xMode val="edge"/>
          <c:yMode val="edge"/>
          <c:x val="0.16032352444628234"/>
          <c:y val="0.93036671502438406"/>
          <c:w val="0.81907182890527486"/>
          <c:h val="6.78815134180327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377889288761919"/>
          <c:y val="2.0957443786568504E-2"/>
          <c:w val="0.56981226579601518"/>
          <c:h val="0.923720046943574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Motive</c:v>
                </c:pt>
              </c:strCache>
            </c:strRef>
          </c:tx>
          <c:spPr>
            <a:solidFill>
              <a:schemeClr val="lt1"/>
            </a:solidFill>
            <a:ln w="1270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2700" cap="flat" cmpd="sng" algn="ctr">
                <a:solidFill>
                  <a:schemeClr val="dk1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BDA4-4A55-B567-04C53397582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2700" cap="flat" cmpd="sng" algn="ctr">
                <a:solidFill>
                  <a:schemeClr val="dk1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BDA4-4A55-B567-04C53397582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2700" cap="flat" cmpd="sng" algn="ctr">
                <a:solidFill>
                  <a:schemeClr val="dk1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BDA4-4A55-B567-04C53397582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2700" cap="flat" cmpd="sng" algn="ctr">
                <a:solidFill>
                  <a:schemeClr val="dk1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BDA4-4A55-B567-04C533975821}"/>
              </c:ext>
            </c:extLst>
          </c:dPt>
          <c:dPt>
            <c:idx val="4"/>
            <c:invertIfNegative val="0"/>
            <c:bubble3D val="0"/>
            <c:spPr>
              <a:solidFill>
                <a:srgbClr val="DBA3DB"/>
              </a:solidFill>
              <a:ln w="12700" cap="flat" cmpd="sng" algn="ctr">
                <a:solidFill>
                  <a:schemeClr val="dk1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BDA4-4A55-B567-04C533975821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12700" cap="flat" cmpd="sng" algn="ctr">
                <a:solidFill>
                  <a:schemeClr val="dk1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B-86DA-443B-B2BE-1B937F8706D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Deloc religios</c:v>
                </c:pt>
                <c:pt idx="1">
                  <c:v>mai degraba nereligios</c:v>
                </c:pt>
                <c:pt idx="2">
                  <c:v>asa si asa</c:v>
                </c:pt>
                <c:pt idx="3">
                  <c:v>mai degraba religios</c:v>
                </c:pt>
                <c:pt idx="4">
                  <c:v>Foarte religios</c:v>
                </c:pt>
                <c:pt idx="5">
                  <c:v>NS/NR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4.3999999999999997E-2</c:v>
                </c:pt>
                <c:pt idx="1">
                  <c:v>5.800000000000001E-2</c:v>
                </c:pt>
                <c:pt idx="2">
                  <c:v>0.32500000000000001</c:v>
                </c:pt>
                <c:pt idx="3">
                  <c:v>0.41699999999999998</c:v>
                </c:pt>
                <c:pt idx="4">
                  <c:v>0.153</c:v>
                </c:pt>
                <c:pt idx="5">
                  <c:v>3.0000000000000001E-3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DA4-4A55-B567-04C53397582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-48"/>
        <c:axId val="447498128"/>
        <c:axId val="447497736"/>
      </c:barChart>
      <c:catAx>
        <c:axId val="4474981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497736"/>
        <c:crosses val="autoZero"/>
        <c:auto val="1"/>
        <c:lblAlgn val="ctr"/>
        <c:lblOffset val="100"/>
        <c:noMultiLvlLbl val="0"/>
      </c:catAx>
      <c:valAx>
        <c:axId val="447497736"/>
        <c:scaling>
          <c:orientation val="minMax"/>
          <c:min val="0"/>
        </c:scaling>
        <c:delete val="1"/>
        <c:axPos val="t"/>
        <c:numFmt formatCode="0.0%" sourceLinked="1"/>
        <c:majorTickMark val="none"/>
        <c:minorTickMark val="none"/>
        <c:tickLblPos val="nextTo"/>
        <c:crossAx val="447498128"/>
        <c:crosses val="autoZero"/>
        <c:crossBetween val="between"/>
        <c:majorUnit val="0.5"/>
        <c:minorUnit val="0.1"/>
      </c:valAx>
      <c:spPr>
        <a:noFill/>
        <a:ln>
          <a:solidFill>
            <a:schemeClr val="bg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643323354856395"/>
          <c:y val="2.0957443786568504E-2"/>
          <c:w val="0.49653905878470378"/>
          <c:h val="0.9237200469435740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DA4-4A55-B567-04C53397582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Sa fie coleg la locul de munca cu dvs.?</c:v>
                </c:pt>
                <c:pt idx="1">
                  <c:v>Sa fie vecin cu dvs.?</c:v>
                </c:pt>
                <c:pt idx="2">
                  <c:v>Sa faca parte din familia dvs.?</c:v>
                </c:pt>
                <c:pt idx="3">
                  <c:v>Sa se casatoreasca cu fiica/fiul dvs.?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0.873</c:v>
                </c:pt>
                <c:pt idx="1">
                  <c:v>0.871</c:v>
                </c:pt>
                <c:pt idx="2">
                  <c:v>0.67</c:v>
                </c:pt>
                <c:pt idx="3">
                  <c:v>0.67100000000000004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DA4-4A55-B567-04C5339758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Mai degraba da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Sa fie coleg la locul de munca cu dvs.?</c:v>
                </c:pt>
                <c:pt idx="1">
                  <c:v>Sa fie vecin cu dvs.?</c:v>
                </c:pt>
                <c:pt idx="2">
                  <c:v>Sa faca parte din familia dvs.?</c:v>
                </c:pt>
                <c:pt idx="3">
                  <c:v>Sa se casatoreasca cu fiica/fiul dvs.?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3.4000000000000002E-2</c:v>
                </c:pt>
                <c:pt idx="1">
                  <c:v>3.5000000000000003E-2</c:v>
                </c:pt>
                <c:pt idx="2">
                  <c:v>4.2000000000000003E-2</c:v>
                </c:pt>
                <c:pt idx="3">
                  <c:v>4.1000000000000009E-2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3B3-4836-8B66-E4B4B276ED5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Mai degraba nu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Sa fie coleg la locul de munca cu dvs.?</c:v>
                </c:pt>
                <c:pt idx="1">
                  <c:v>Sa fie vecin cu dvs.?</c:v>
                </c:pt>
                <c:pt idx="2">
                  <c:v>Sa faca parte din familia dvs.?</c:v>
                </c:pt>
                <c:pt idx="3">
                  <c:v>Sa se casatoreasca cu fiica/fiul dvs.?</c:v>
                </c:pt>
              </c:strCache>
            </c:strRef>
          </c:cat>
          <c:val>
            <c:numRef>
              <c:f>Sheet1!$D$2:$D$5</c:f>
              <c:numCache>
                <c:formatCode>0.0%</c:formatCode>
                <c:ptCount val="4"/>
                <c:pt idx="0">
                  <c:v>3.5999999999999997E-2</c:v>
                </c:pt>
                <c:pt idx="1">
                  <c:v>3.1E-2</c:v>
                </c:pt>
                <c:pt idx="2">
                  <c:v>0.105</c:v>
                </c:pt>
                <c:pt idx="3">
                  <c:v>9.7000000000000017E-2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3B3-4836-8B66-E4B4B276ED5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Nu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1.7999242046763864E-3"/>
                  <c:y val="1.8278083866728922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EE0-42EB-9BAA-2D8292D207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Sa fie coleg la locul de munca cu dvs.?</c:v>
                </c:pt>
                <c:pt idx="1">
                  <c:v>Sa fie vecin cu dvs.?</c:v>
                </c:pt>
                <c:pt idx="2">
                  <c:v>Sa faca parte din familia dvs.?</c:v>
                </c:pt>
                <c:pt idx="3">
                  <c:v>Sa se casatoreasca cu fiica/fiul dvs.?</c:v>
                </c:pt>
              </c:strCache>
            </c:strRef>
          </c:cat>
          <c:val>
            <c:numRef>
              <c:f>Sheet1!$E$2:$E$5</c:f>
              <c:numCache>
                <c:formatCode>0.0%</c:formatCode>
                <c:ptCount val="4"/>
                <c:pt idx="0">
                  <c:v>4.5999999999999999E-2</c:v>
                </c:pt>
                <c:pt idx="1">
                  <c:v>5.2999999999999999E-2</c:v>
                </c:pt>
                <c:pt idx="2">
                  <c:v>0.16300000000000001</c:v>
                </c:pt>
                <c:pt idx="3">
                  <c:v>0.17100000000000001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9BF-445F-91AC-B9E93E36F0A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NS/NR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Sa fie coleg la locul de munca cu dvs.?</c:v>
                </c:pt>
                <c:pt idx="1">
                  <c:v>Sa fie vecin cu dvs.?</c:v>
                </c:pt>
                <c:pt idx="2">
                  <c:v>Sa faca parte din familia dvs.?</c:v>
                </c:pt>
                <c:pt idx="3">
                  <c:v>Sa se casatoreasca cu fiica/fiul dvs.?</c:v>
                </c:pt>
              </c:strCache>
            </c:strRef>
          </c:cat>
          <c:val>
            <c:numRef>
              <c:f>Sheet1!$F$2:$F$5</c:f>
              <c:numCache>
                <c:formatCode>0.0%</c:formatCode>
                <c:ptCount val="4"/>
                <c:pt idx="0">
                  <c:v>1.0999999999999999E-2</c:v>
                </c:pt>
                <c:pt idx="1">
                  <c:v>0.01</c:v>
                </c:pt>
                <c:pt idx="2">
                  <c:v>0.02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9BF-445F-91AC-B9E93E36F0A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100"/>
        <c:axId val="447498128"/>
        <c:axId val="447497736"/>
      </c:barChart>
      <c:catAx>
        <c:axId val="4474981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497736"/>
        <c:crosses val="autoZero"/>
        <c:auto val="1"/>
        <c:lblAlgn val="ctr"/>
        <c:lblOffset val="100"/>
        <c:noMultiLvlLbl val="0"/>
      </c:catAx>
      <c:valAx>
        <c:axId val="447497736"/>
        <c:scaling>
          <c:orientation val="minMax"/>
          <c:min val="0"/>
        </c:scaling>
        <c:delete val="1"/>
        <c:axPos val="t"/>
        <c:numFmt formatCode="0%" sourceLinked="1"/>
        <c:majorTickMark val="none"/>
        <c:minorTickMark val="none"/>
        <c:tickLblPos val="nextTo"/>
        <c:crossAx val="447498128"/>
        <c:crosses val="autoZero"/>
        <c:crossBetween val="between"/>
        <c:majorUnit val="0.5"/>
        <c:minorUnit val="0.1"/>
      </c:valAx>
      <c:spPr>
        <a:noFill/>
        <a:ln>
          <a:solidFill>
            <a:schemeClr val="bg1"/>
          </a:solidFill>
        </a:ln>
        <a:effectLst/>
      </c:spPr>
    </c:plotArea>
    <c:legend>
      <c:legendPos val="r"/>
      <c:layout>
        <c:manualLayout>
          <c:xMode val="edge"/>
          <c:yMode val="edge"/>
          <c:x val="0.16032352444628234"/>
          <c:y val="0.93036671502438406"/>
          <c:w val="0.81907182890527486"/>
          <c:h val="6.78815134180327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643323354856395"/>
          <c:y val="2.0957443786568504E-2"/>
          <c:w val="0.49653905878470378"/>
          <c:h val="0.9237200469435740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DA4-4A55-B567-04C53397582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Sa fie coleg la locul de munca cu dvs.?</c:v>
                </c:pt>
                <c:pt idx="1">
                  <c:v>Sa fie vecin cu dvs.?</c:v>
                </c:pt>
                <c:pt idx="2">
                  <c:v>Sa faca parte din familia dvs.?</c:v>
                </c:pt>
                <c:pt idx="3">
                  <c:v>Sa se casatoreasca cu fiica/fiul dvs.?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0.82799999999999996</c:v>
                </c:pt>
                <c:pt idx="1">
                  <c:v>0.81799999999999995</c:v>
                </c:pt>
                <c:pt idx="2">
                  <c:v>0.505</c:v>
                </c:pt>
                <c:pt idx="3">
                  <c:v>0.49299999999999999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DA4-4A55-B567-04C5339758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Mai degraba da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Sa fie coleg la locul de munca cu dvs.?</c:v>
                </c:pt>
                <c:pt idx="1">
                  <c:v>Sa fie vecin cu dvs.?</c:v>
                </c:pt>
                <c:pt idx="2">
                  <c:v>Sa faca parte din familia dvs.?</c:v>
                </c:pt>
                <c:pt idx="3">
                  <c:v>Sa se casatoreasca cu fiica/fiul dvs.?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2.4E-2</c:v>
                </c:pt>
                <c:pt idx="1">
                  <c:v>3.1E-2</c:v>
                </c:pt>
                <c:pt idx="2">
                  <c:v>3.2000000000000001E-2</c:v>
                </c:pt>
                <c:pt idx="3">
                  <c:v>3.5000000000000003E-2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3B3-4836-8B66-E4B4B276ED5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Mai degraba nu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Sa fie coleg la locul de munca cu dvs.?</c:v>
                </c:pt>
                <c:pt idx="1">
                  <c:v>Sa fie vecin cu dvs.?</c:v>
                </c:pt>
                <c:pt idx="2">
                  <c:v>Sa faca parte din familia dvs.?</c:v>
                </c:pt>
                <c:pt idx="3">
                  <c:v>Sa se casatoreasca cu fiica/fiul dvs.?</c:v>
                </c:pt>
              </c:strCache>
            </c:strRef>
          </c:cat>
          <c:val>
            <c:numRef>
              <c:f>Sheet1!$D$2:$D$5</c:f>
              <c:numCache>
                <c:formatCode>0.0%</c:formatCode>
                <c:ptCount val="4"/>
                <c:pt idx="0">
                  <c:v>4.3999999999999997E-2</c:v>
                </c:pt>
                <c:pt idx="1">
                  <c:v>4.5999999999999999E-2</c:v>
                </c:pt>
                <c:pt idx="2">
                  <c:v>0.121</c:v>
                </c:pt>
                <c:pt idx="3">
                  <c:v>0.11600000000000002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3B3-4836-8B66-E4B4B276ED5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Nu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Sa fie coleg la locul de munca cu dvs.?</c:v>
                </c:pt>
                <c:pt idx="1">
                  <c:v>Sa fie vecin cu dvs.?</c:v>
                </c:pt>
                <c:pt idx="2">
                  <c:v>Sa faca parte din familia dvs.?</c:v>
                </c:pt>
                <c:pt idx="3">
                  <c:v>Sa se casatoreasca cu fiica/fiul dvs.?</c:v>
                </c:pt>
              </c:strCache>
            </c:strRef>
          </c:cat>
          <c:val>
            <c:numRef>
              <c:f>Sheet1!$E$2:$E$5</c:f>
              <c:numCache>
                <c:formatCode>0.0%</c:formatCode>
                <c:ptCount val="4"/>
                <c:pt idx="0">
                  <c:v>0.10199999999999999</c:v>
                </c:pt>
                <c:pt idx="1">
                  <c:v>0.10199999999999999</c:v>
                </c:pt>
                <c:pt idx="2">
                  <c:v>0.33600000000000002</c:v>
                </c:pt>
                <c:pt idx="3">
                  <c:v>0.34899999999999998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9BF-445F-91AC-B9E93E36F0A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NS/NR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Sa fie coleg la locul de munca cu dvs.?</c:v>
                </c:pt>
                <c:pt idx="1">
                  <c:v>Sa fie vecin cu dvs.?</c:v>
                </c:pt>
                <c:pt idx="2">
                  <c:v>Sa faca parte din familia dvs.?</c:v>
                </c:pt>
                <c:pt idx="3">
                  <c:v>Sa se casatoreasca cu fiica/fiul dvs.?</c:v>
                </c:pt>
              </c:strCache>
            </c:strRef>
          </c:cat>
          <c:val>
            <c:numRef>
              <c:f>Sheet1!$F$2:$F$5</c:f>
              <c:numCache>
                <c:formatCode>0.0%</c:formatCode>
                <c:ptCount val="4"/>
                <c:pt idx="0">
                  <c:v>2E-3</c:v>
                </c:pt>
                <c:pt idx="1">
                  <c:v>3.0000000000000001E-3</c:v>
                </c:pt>
                <c:pt idx="2">
                  <c:v>6.0000000000000001E-3</c:v>
                </c:pt>
                <c:pt idx="3">
                  <c:v>7.000000000000001E-3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9BF-445F-91AC-B9E93E36F0A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100"/>
        <c:axId val="447498128"/>
        <c:axId val="447497736"/>
      </c:barChart>
      <c:catAx>
        <c:axId val="4474981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497736"/>
        <c:crosses val="autoZero"/>
        <c:auto val="1"/>
        <c:lblAlgn val="ctr"/>
        <c:lblOffset val="100"/>
        <c:noMultiLvlLbl val="0"/>
      </c:catAx>
      <c:valAx>
        <c:axId val="447497736"/>
        <c:scaling>
          <c:orientation val="minMax"/>
          <c:min val="0"/>
        </c:scaling>
        <c:delete val="1"/>
        <c:axPos val="t"/>
        <c:numFmt formatCode="0%" sourceLinked="1"/>
        <c:majorTickMark val="none"/>
        <c:minorTickMark val="none"/>
        <c:tickLblPos val="nextTo"/>
        <c:crossAx val="447498128"/>
        <c:crosses val="autoZero"/>
        <c:crossBetween val="between"/>
        <c:majorUnit val="0.5"/>
        <c:minorUnit val="0.1"/>
      </c:valAx>
      <c:spPr>
        <a:noFill/>
        <a:ln>
          <a:solidFill>
            <a:schemeClr val="bg1"/>
          </a:solidFill>
        </a:ln>
        <a:effectLst/>
      </c:spPr>
    </c:plotArea>
    <c:legend>
      <c:legendPos val="r"/>
      <c:layout>
        <c:manualLayout>
          <c:xMode val="edge"/>
          <c:yMode val="edge"/>
          <c:x val="0.16032352444628234"/>
          <c:y val="0.93036671502438406"/>
          <c:w val="0.81907182890527486"/>
          <c:h val="6.78815134180327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643323354856395"/>
          <c:y val="2.0957443786568504E-2"/>
          <c:w val="0.49653905878470378"/>
          <c:h val="0.9237200469435740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DA4-4A55-B567-04C53397582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Sa fie coleg la locul de munca cu dvs.?</c:v>
                </c:pt>
                <c:pt idx="1">
                  <c:v>Sa fie vecin cu dvs.?</c:v>
                </c:pt>
                <c:pt idx="2">
                  <c:v>Sa faca parte din familia dvs.?</c:v>
                </c:pt>
                <c:pt idx="3">
                  <c:v>Sa se casatoreasca cu fiica/fiul dvs.?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0.84599999999999997</c:v>
                </c:pt>
                <c:pt idx="1">
                  <c:v>0.84699999999999998</c:v>
                </c:pt>
                <c:pt idx="2">
                  <c:v>0.58299999999999996</c:v>
                </c:pt>
                <c:pt idx="3">
                  <c:v>0.56699999999999995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DA4-4A55-B567-04C5339758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Mai degraba da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1"/>
              <c:layout>
                <c:manualLayout>
                  <c:x val="-1.8578729839488942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8BD-4D30-8C84-B370247B5957}"/>
                </c:ext>
              </c:extLst>
            </c:dLbl>
            <c:dLbl>
              <c:idx val="2"/>
              <c:layout>
                <c:manualLayout>
                  <c:x val="-2.1966614746265562E-2"/>
                  <c:y val="-2.321316650804336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8BD-4D30-8C84-B370247B5957}"/>
                </c:ext>
              </c:extLst>
            </c:dLbl>
            <c:dLbl>
              <c:idx val="3"/>
              <c:layout>
                <c:manualLayout>
                  <c:x val="-2.3426881992063726E-2"/>
                  <c:y val="2.321499431643152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8BD-4D30-8C84-B370247B59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Sa fie coleg la locul de munca cu dvs.?</c:v>
                </c:pt>
                <c:pt idx="1">
                  <c:v>Sa fie vecin cu dvs.?</c:v>
                </c:pt>
                <c:pt idx="2">
                  <c:v>Sa faca parte din familia dvs.?</c:v>
                </c:pt>
                <c:pt idx="3">
                  <c:v>Sa se casatoreasca cu fiica/fiul dvs.?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3.1E-2</c:v>
                </c:pt>
                <c:pt idx="1">
                  <c:v>3.6999999999999998E-2</c:v>
                </c:pt>
                <c:pt idx="2">
                  <c:v>3.7999999999999999E-2</c:v>
                </c:pt>
                <c:pt idx="3">
                  <c:v>3.6999999999999998E-2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3B3-4836-8B66-E4B4B276ED5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Mai degraba nu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Sa fie coleg la locul de munca cu dvs.?</c:v>
                </c:pt>
                <c:pt idx="1">
                  <c:v>Sa fie vecin cu dvs.?</c:v>
                </c:pt>
                <c:pt idx="2">
                  <c:v>Sa faca parte din familia dvs.?</c:v>
                </c:pt>
                <c:pt idx="3">
                  <c:v>Sa se casatoreasca cu fiica/fiul dvs.?</c:v>
                </c:pt>
              </c:strCache>
            </c:strRef>
          </c:cat>
          <c:val>
            <c:numRef>
              <c:f>Sheet1!$D$2:$D$5</c:f>
              <c:numCache>
                <c:formatCode>0.0%</c:formatCode>
                <c:ptCount val="4"/>
                <c:pt idx="0">
                  <c:v>4.2999999999999997E-2</c:v>
                </c:pt>
                <c:pt idx="1">
                  <c:v>3.5000000000000003E-2</c:v>
                </c:pt>
                <c:pt idx="2">
                  <c:v>9.4E-2</c:v>
                </c:pt>
                <c:pt idx="3">
                  <c:v>9.3000000000000013E-2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3B3-4836-8B66-E4B4B276ED5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Nu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Sa fie coleg la locul de munca cu dvs.?</c:v>
                </c:pt>
                <c:pt idx="1">
                  <c:v>Sa fie vecin cu dvs.?</c:v>
                </c:pt>
                <c:pt idx="2">
                  <c:v>Sa faca parte din familia dvs.?</c:v>
                </c:pt>
                <c:pt idx="3">
                  <c:v>Sa se casatoreasca cu fiica/fiul dvs.?</c:v>
                </c:pt>
              </c:strCache>
            </c:strRef>
          </c:cat>
          <c:val>
            <c:numRef>
              <c:f>Sheet1!$E$2:$E$5</c:f>
              <c:numCache>
                <c:formatCode>0.0%</c:formatCode>
                <c:ptCount val="4"/>
                <c:pt idx="0">
                  <c:v>7.4999999999999997E-2</c:v>
                </c:pt>
                <c:pt idx="1">
                  <c:v>7.5999999999999998E-2</c:v>
                </c:pt>
                <c:pt idx="2">
                  <c:v>0.27600000000000002</c:v>
                </c:pt>
                <c:pt idx="3">
                  <c:v>0.29399999999999998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9BF-445F-91AC-B9E93E36F0A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NS/NR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Sa fie coleg la locul de munca cu dvs.?</c:v>
                </c:pt>
                <c:pt idx="1">
                  <c:v>Sa fie vecin cu dvs.?</c:v>
                </c:pt>
                <c:pt idx="2">
                  <c:v>Sa faca parte din familia dvs.?</c:v>
                </c:pt>
                <c:pt idx="3">
                  <c:v>Sa se casatoreasca cu fiica/fiul dvs.?</c:v>
                </c:pt>
              </c:strCache>
            </c:strRef>
          </c:cat>
          <c:val>
            <c:numRef>
              <c:f>Sheet1!$F$2:$F$5</c:f>
              <c:numCache>
                <c:formatCode>0.0%</c:formatCode>
                <c:ptCount val="4"/>
                <c:pt idx="0">
                  <c:v>5.0000000000000001E-3</c:v>
                </c:pt>
                <c:pt idx="1">
                  <c:v>5.0000000000000001E-3</c:v>
                </c:pt>
                <c:pt idx="2">
                  <c:v>8.9999999999999993E-3</c:v>
                </c:pt>
                <c:pt idx="3">
                  <c:v>8.9999999999999993E-3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9BF-445F-91AC-B9E93E36F0A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100"/>
        <c:axId val="447498128"/>
        <c:axId val="447497736"/>
      </c:barChart>
      <c:catAx>
        <c:axId val="4474981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497736"/>
        <c:crosses val="autoZero"/>
        <c:auto val="1"/>
        <c:lblAlgn val="ctr"/>
        <c:lblOffset val="100"/>
        <c:noMultiLvlLbl val="0"/>
      </c:catAx>
      <c:valAx>
        <c:axId val="447497736"/>
        <c:scaling>
          <c:orientation val="minMax"/>
          <c:min val="0"/>
        </c:scaling>
        <c:delete val="1"/>
        <c:axPos val="t"/>
        <c:numFmt formatCode="0%" sourceLinked="1"/>
        <c:majorTickMark val="none"/>
        <c:minorTickMark val="none"/>
        <c:tickLblPos val="nextTo"/>
        <c:crossAx val="447498128"/>
        <c:crosses val="autoZero"/>
        <c:crossBetween val="between"/>
        <c:majorUnit val="0.5"/>
        <c:minorUnit val="0.1"/>
      </c:valAx>
      <c:spPr>
        <a:noFill/>
        <a:ln>
          <a:solidFill>
            <a:schemeClr val="bg1"/>
          </a:solidFill>
        </a:ln>
        <a:effectLst/>
      </c:spPr>
    </c:plotArea>
    <c:legend>
      <c:legendPos val="r"/>
      <c:layout>
        <c:manualLayout>
          <c:xMode val="edge"/>
          <c:yMode val="edge"/>
          <c:x val="0.16032352444628234"/>
          <c:y val="0.93036671502438406"/>
          <c:w val="0.81907182890527486"/>
          <c:h val="6.78815134180327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643323354856395"/>
          <c:y val="2.0957443786568504E-2"/>
          <c:w val="0.49653905878470378"/>
          <c:h val="0.9237200469435740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DA4-4A55-B567-04C53397582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Sa fie coleg la locul de munca cu dvs.?</c:v>
                </c:pt>
                <c:pt idx="1">
                  <c:v>Sa fie vecin cu dvs.?</c:v>
                </c:pt>
                <c:pt idx="2">
                  <c:v>Sa faca parte din familia dvs.?</c:v>
                </c:pt>
                <c:pt idx="3">
                  <c:v>Sa se casatoreasca cu fiica/fiul dvs.?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0.82399999999999995</c:v>
                </c:pt>
                <c:pt idx="1">
                  <c:v>0.82</c:v>
                </c:pt>
                <c:pt idx="2">
                  <c:v>0.59</c:v>
                </c:pt>
                <c:pt idx="3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DA4-4A55-B567-04C5339758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Mai degraba da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Sa fie coleg la locul de munca cu dvs.?</c:v>
                </c:pt>
                <c:pt idx="1">
                  <c:v>Sa fie vecin cu dvs.?</c:v>
                </c:pt>
                <c:pt idx="2">
                  <c:v>Sa faca parte din familia dvs.?</c:v>
                </c:pt>
                <c:pt idx="3">
                  <c:v>Sa se casatoreasca cu fiica/fiul dvs.?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3.9E-2</c:v>
                </c:pt>
                <c:pt idx="1">
                  <c:v>4.4999999999999998E-2</c:v>
                </c:pt>
                <c:pt idx="2">
                  <c:v>5.0999999999999997E-2</c:v>
                </c:pt>
                <c:pt idx="3">
                  <c:v>4.4999999999999998E-2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3B3-4836-8B66-E4B4B276ED5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Mai degraba nu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Sa fie coleg la locul de munca cu dvs.?</c:v>
                </c:pt>
                <c:pt idx="1">
                  <c:v>Sa fie vecin cu dvs.?</c:v>
                </c:pt>
                <c:pt idx="2">
                  <c:v>Sa faca parte din familia dvs.?</c:v>
                </c:pt>
                <c:pt idx="3">
                  <c:v>Sa se casatoreasca cu fiica/fiul dvs.?</c:v>
                </c:pt>
              </c:strCache>
            </c:strRef>
          </c:cat>
          <c:val>
            <c:numRef>
              <c:f>Sheet1!$D$2:$D$5</c:f>
              <c:numCache>
                <c:formatCode>0.0%</c:formatCode>
                <c:ptCount val="4"/>
                <c:pt idx="0">
                  <c:v>3.4000000000000002E-2</c:v>
                </c:pt>
                <c:pt idx="1">
                  <c:v>2.9000000000000005E-2</c:v>
                </c:pt>
                <c:pt idx="2">
                  <c:v>0.08</c:v>
                </c:pt>
                <c:pt idx="3">
                  <c:v>8.6999999999999994E-2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3B3-4836-8B66-E4B4B276ED5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Nu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Sa fie coleg la locul de munca cu dvs.?</c:v>
                </c:pt>
                <c:pt idx="1">
                  <c:v>Sa fie vecin cu dvs.?</c:v>
                </c:pt>
                <c:pt idx="2">
                  <c:v>Sa faca parte din familia dvs.?</c:v>
                </c:pt>
                <c:pt idx="3">
                  <c:v>Sa se casatoreasca cu fiica/fiul dvs.?</c:v>
                </c:pt>
              </c:strCache>
            </c:strRef>
          </c:cat>
          <c:val>
            <c:numRef>
              <c:f>Sheet1!$E$2:$E$5</c:f>
              <c:numCache>
                <c:formatCode>0.0%</c:formatCode>
                <c:ptCount val="4"/>
                <c:pt idx="0">
                  <c:v>9.9000000000000005E-2</c:v>
                </c:pt>
                <c:pt idx="1">
                  <c:v>0.10199999999999999</c:v>
                </c:pt>
                <c:pt idx="2">
                  <c:v>0.27300000000000002</c:v>
                </c:pt>
                <c:pt idx="3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9BF-445F-91AC-B9E93E36F0A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NS/NR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Sa fie coleg la locul de munca cu dvs.?</c:v>
                </c:pt>
                <c:pt idx="1">
                  <c:v>Sa fie vecin cu dvs.?</c:v>
                </c:pt>
                <c:pt idx="2">
                  <c:v>Sa faca parte din familia dvs.?</c:v>
                </c:pt>
                <c:pt idx="3">
                  <c:v>Sa se casatoreasca cu fiica/fiul dvs.?</c:v>
                </c:pt>
              </c:strCache>
            </c:strRef>
          </c:cat>
          <c:val>
            <c:numRef>
              <c:f>Sheet1!$F$2:$F$5</c:f>
              <c:numCache>
                <c:formatCode>0.0%</c:formatCode>
                <c:ptCount val="4"/>
                <c:pt idx="0">
                  <c:v>4.0000000000000001E-3</c:v>
                </c:pt>
                <c:pt idx="1">
                  <c:v>4.0000000000000001E-3</c:v>
                </c:pt>
                <c:pt idx="2">
                  <c:v>6.0000000000000001E-3</c:v>
                </c:pt>
                <c:pt idx="3">
                  <c:v>8.0000000000000002E-3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9BF-445F-91AC-B9E93E36F0A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100"/>
        <c:axId val="447498128"/>
        <c:axId val="447497736"/>
      </c:barChart>
      <c:catAx>
        <c:axId val="4474981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497736"/>
        <c:crosses val="autoZero"/>
        <c:auto val="1"/>
        <c:lblAlgn val="ctr"/>
        <c:lblOffset val="100"/>
        <c:noMultiLvlLbl val="0"/>
      </c:catAx>
      <c:valAx>
        <c:axId val="447497736"/>
        <c:scaling>
          <c:orientation val="minMax"/>
          <c:min val="0"/>
        </c:scaling>
        <c:delete val="1"/>
        <c:axPos val="t"/>
        <c:numFmt formatCode="0%" sourceLinked="1"/>
        <c:majorTickMark val="none"/>
        <c:minorTickMark val="none"/>
        <c:tickLblPos val="nextTo"/>
        <c:crossAx val="447498128"/>
        <c:crosses val="autoZero"/>
        <c:crossBetween val="between"/>
        <c:majorUnit val="0.5"/>
        <c:minorUnit val="0.1"/>
      </c:valAx>
      <c:spPr>
        <a:noFill/>
        <a:ln>
          <a:solidFill>
            <a:schemeClr val="bg1"/>
          </a:solidFill>
        </a:ln>
        <a:effectLst/>
      </c:spPr>
    </c:plotArea>
    <c:legend>
      <c:legendPos val="r"/>
      <c:layout>
        <c:manualLayout>
          <c:xMode val="edge"/>
          <c:yMode val="edge"/>
          <c:x val="0.16032352444628234"/>
          <c:y val="0.93036671502438406"/>
          <c:w val="0.81907182890527486"/>
          <c:h val="6.78815134180327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2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2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2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2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2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2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2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2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2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2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2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2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2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2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22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22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22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22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8.xml><?xml version="1.0" encoding="utf-8"?>
<cs:chartStyle xmlns:cs="http://schemas.microsoft.com/office/drawing/2012/chartStyle" xmlns:a="http://schemas.openxmlformats.org/drawingml/2006/main" id="22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9.xml><?xml version="1.0" encoding="utf-8"?>
<cs:chartStyle xmlns:cs="http://schemas.microsoft.com/office/drawing/2012/chartStyle" xmlns:a="http://schemas.openxmlformats.org/drawingml/2006/main" id="22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0.xml><?xml version="1.0" encoding="utf-8"?>
<cs:chartStyle xmlns:cs="http://schemas.microsoft.com/office/drawing/2012/chartStyle" xmlns:a="http://schemas.openxmlformats.org/drawingml/2006/main" id="22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1.xml><?xml version="1.0" encoding="utf-8"?>
<cs:chartStyle xmlns:cs="http://schemas.microsoft.com/office/drawing/2012/chartStyle" xmlns:a="http://schemas.openxmlformats.org/drawingml/2006/main" id="22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2.xml><?xml version="1.0" encoding="utf-8"?>
<cs:chartStyle xmlns:cs="http://schemas.microsoft.com/office/drawing/2012/chartStyle" xmlns:a="http://schemas.openxmlformats.org/drawingml/2006/main" id="22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3.xml><?xml version="1.0" encoding="utf-8"?>
<cs:chartStyle xmlns:cs="http://schemas.microsoft.com/office/drawing/2012/chartStyle" xmlns:a="http://schemas.openxmlformats.org/drawingml/2006/main" id="22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4.xml><?xml version="1.0" encoding="utf-8"?>
<cs:chartStyle xmlns:cs="http://schemas.microsoft.com/office/drawing/2012/chartStyle" xmlns:a="http://schemas.openxmlformats.org/drawingml/2006/main" id="22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5.xml><?xml version="1.0" encoding="utf-8"?>
<cs:chartStyle xmlns:cs="http://schemas.microsoft.com/office/drawing/2012/chartStyle" xmlns:a="http://schemas.openxmlformats.org/drawingml/2006/main" id="22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6.xml><?xml version="1.0" encoding="utf-8"?>
<cs:chartStyle xmlns:cs="http://schemas.microsoft.com/office/drawing/2012/chartStyle" xmlns:a="http://schemas.openxmlformats.org/drawingml/2006/main" id="22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7.xml><?xml version="1.0" encoding="utf-8"?>
<cs:chartStyle xmlns:cs="http://schemas.microsoft.com/office/drawing/2012/chartStyle" xmlns:a="http://schemas.openxmlformats.org/drawingml/2006/main" id="22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2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2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2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2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BFF14-31C9-4876-B1DE-A513DB8A9C29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54632-A18B-44B3-B1D8-5FDDA2189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96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C761C-59F5-438D-B2A3-8EE5A74C50FF}" type="slidenum">
              <a:rPr lang="ro-RO" smtClean="0"/>
              <a:t>20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186490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C761C-59F5-438D-B2A3-8EE5A74C50FF}" type="slidenum">
              <a:rPr lang="ro-RO" smtClean="0"/>
              <a:t>34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25152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C761C-59F5-438D-B2A3-8EE5A74C50FF}" type="slidenum">
              <a:rPr lang="ro-RO" smtClean="0"/>
              <a:t>35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182241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C761C-59F5-438D-B2A3-8EE5A74C50FF}" type="slidenum">
              <a:rPr lang="ro-RO" smtClean="0"/>
              <a:t>36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136760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C761C-59F5-438D-B2A3-8EE5A74C50FF}" type="slidenum">
              <a:rPr lang="ro-RO" smtClean="0"/>
              <a:t>37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813074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C761C-59F5-438D-B2A3-8EE5A74C50FF}" type="slidenum">
              <a:rPr lang="ro-RO" smtClean="0"/>
              <a:t>38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630532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C761C-59F5-438D-B2A3-8EE5A74C50FF}" type="slidenum">
              <a:rPr lang="ro-RO" smtClean="0"/>
              <a:t>39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604796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C761C-59F5-438D-B2A3-8EE5A74C50FF}" type="slidenum">
              <a:rPr lang="ro-RO" smtClean="0"/>
              <a:t>41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740404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C761C-59F5-438D-B2A3-8EE5A74C50FF}" type="slidenum">
              <a:rPr lang="ro-RO" smtClean="0"/>
              <a:t>42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757601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C761C-59F5-438D-B2A3-8EE5A74C50FF}" type="slidenum">
              <a:rPr lang="ro-RO" smtClean="0"/>
              <a:t>43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776678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C761C-59F5-438D-B2A3-8EE5A74C50FF}" type="slidenum">
              <a:rPr lang="ro-RO" smtClean="0"/>
              <a:t>44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4949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C761C-59F5-438D-B2A3-8EE5A74C50FF}" type="slidenum">
              <a:rPr lang="ro-RO" smtClean="0"/>
              <a:t>21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46841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C761C-59F5-438D-B2A3-8EE5A74C50FF}" type="slidenum">
              <a:rPr lang="ro-RO" smtClean="0"/>
              <a:t>45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593122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C761C-59F5-438D-B2A3-8EE5A74C50FF}" type="slidenum">
              <a:rPr lang="ro-RO" smtClean="0"/>
              <a:t>46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368719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C761C-59F5-438D-B2A3-8EE5A74C50FF}" type="slidenum">
              <a:rPr lang="ro-RO" smtClean="0"/>
              <a:t>47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873313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C761C-59F5-438D-B2A3-8EE5A74C50FF}" type="slidenum">
              <a:rPr lang="ro-RO" smtClean="0"/>
              <a:t>48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78540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C761C-59F5-438D-B2A3-8EE5A74C50FF}" type="slidenum">
              <a:rPr lang="ro-RO" smtClean="0"/>
              <a:t>49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737135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C761C-59F5-438D-B2A3-8EE5A74C50FF}" type="slidenum">
              <a:rPr lang="ro-RO" smtClean="0"/>
              <a:t>50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262631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C761C-59F5-438D-B2A3-8EE5A74C50FF}" type="slidenum">
              <a:rPr lang="ro-RO" smtClean="0"/>
              <a:t>51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815657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C761C-59F5-438D-B2A3-8EE5A74C50FF}" type="slidenum">
              <a:rPr lang="ro-RO" smtClean="0"/>
              <a:t>52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66499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C761C-59F5-438D-B2A3-8EE5A74C50FF}" type="slidenum">
              <a:rPr lang="ro-RO" smtClean="0"/>
              <a:t>53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872678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C761C-59F5-438D-B2A3-8EE5A74C50FF}" type="slidenum">
              <a:rPr lang="ro-RO" smtClean="0"/>
              <a:t>54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8592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C761C-59F5-438D-B2A3-8EE5A74C50FF}" type="slidenum">
              <a:rPr lang="ro-RO" smtClean="0"/>
              <a:t>22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582333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C761C-59F5-438D-B2A3-8EE5A74C50FF}" type="slidenum">
              <a:rPr lang="ro-RO" smtClean="0"/>
              <a:t>55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971498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C761C-59F5-438D-B2A3-8EE5A74C50FF}" type="slidenum">
              <a:rPr lang="ro-RO" smtClean="0"/>
              <a:t>56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246005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C761C-59F5-438D-B2A3-8EE5A74C50FF}" type="slidenum">
              <a:rPr lang="ro-RO" smtClean="0"/>
              <a:t>57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184100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C761C-59F5-438D-B2A3-8EE5A74C50FF}" type="slidenum">
              <a:rPr lang="ro-RO" smtClean="0"/>
              <a:t>58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798916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C761C-59F5-438D-B2A3-8EE5A74C50FF}" type="slidenum">
              <a:rPr lang="ro-RO" smtClean="0"/>
              <a:t>59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918841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C761C-59F5-438D-B2A3-8EE5A74C50FF}" type="slidenum">
              <a:rPr lang="ro-RO" smtClean="0"/>
              <a:t>60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8697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C761C-59F5-438D-B2A3-8EE5A74C50FF}" type="slidenum">
              <a:rPr lang="ro-RO" smtClean="0"/>
              <a:t>23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547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C761C-59F5-438D-B2A3-8EE5A74C50FF}" type="slidenum">
              <a:rPr lang="ro-RO" smtClean="0"/>
              <a:t>24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94659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C761C-59F5-438D-B2A3-8EE5A74C50FF}" type="slidenum">
              <a:rPr lang="ro-RO" smtClean="0"/>
              <a:t>25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80255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C761C-59F5-438D-B2A3-8EE5A74C50FF}" type="slidenum">
              <a:rPr lang="ro-RO" smtClean="0"/>
              <a:t>32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75561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C761C-59F5-438D-B2A3-8EE5A74C50FF}" type="slidenum">
              <a:rPr lang="ro-RO" smtClean="0"/>
              <a:t>32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30075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C761C-59F5-438D-B2A3-8EE5A74C50FF}" type="slidenum">
              <a:rPr lang="ro-RO" smtClean="0"/>
              <a:t>33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59806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6176B-8B71-4F7B-A7FF-8305B32C6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C8AB58-9602-4657-970F-5C93FEE2B2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42DC55-5F9B-45F7-97BC-9DAE9D82B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2DB60-1D78-4BC0-A6D1-26BCAC86B17B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F1BB7-770D-48A2-949F-2E7384EED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9FEA4-298C-441E-8ED4-E3DE03CEF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923AD-5F3B-4678-BFAD-D4FBCB356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521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7B30D-71EB-4137-84EF-B61FF2243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EA920A-76F0-4F2C-8C64-D5B258BB1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89661D-6C01-4894-ACB7-8AAF9686D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2DB60-1D78-4BC0-A6D1-26BCAC86B17B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B9F79-F84B-4001-9A40-F33ACBBC2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0F203-2B42-48AB-95DD-C55759370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923AD-5F3B-4678-BFAD-D4FBCB356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5E5193-41CD-42E7-9CCD-D0398F7023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EFFB3A-5EE7-43B6-991F-BE1E9077F5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187C60-87BD-481C-B867-D7771D917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2DB60-1D78-4BC0-A6D1-26BCAC86B17B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D857A-107F-4877-811F-F38CE1D82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A1B52-53F6-48CA-9ECE-0FD025369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923AD-5F3B-4678-BFAD-D4FBCB356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10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0E087-BB32-45EC-87B4-0C151E1A7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F891F-5F94-4C3B-8E41-DA7E3BE83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D299B-981C-4238-AC9D-8394ABD1F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2DB60-1D78-4BC0-A6D1-26BCAC86B17B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9BBB3C-4A52-4977-AE3F-621ACD6C8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389E6-6BCA-4553-8673-1EB214820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923AD-5F3B-4678-BFAD-D4FBCB356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264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33D15-AA00-4C6F-856E-4BA7F14F6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C3FE83-4496-4047-B7D5-071CC113B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38517-3F86-4381-A092-F8AC09F0E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2DB60-1D78-4BC0-A6D1-26BCAC86B17B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9B984A-CE93-4EFB-9B34-09DD35D93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A29AE-6CFA-459E-A5CF-3B26BBDC7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923AD-5F3B-4678-BFAD-D4FBCB356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06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3BB5A-28F7-472B-AC18-BD620766B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20B5F-399A-410E-9365-990E2C85E6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C542-BB8F-4FC8-A5D5-D59080DF9D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001E38-F836-4F1A-AD68-3AE659409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2DB60-1D78-4BC0-A6D1-26BCAC86B17B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5F6A41-0B06-46C9-B283-89E19BE5E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B7B829-36FF-4566-9BAF-664F37A7C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923AD-5F3B-4678-BFAD-D4FBCB356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75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D971D-4FA6-4B06-8B1C-5E558763F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10FB2A-59CC-42B2-B7FA-CA7D920E1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DD26AB-2EC3-4177-A329-1A3A52A5CE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87269D-A51C-4B8B-8458-27438DA2D4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F71A17-464C-4D38-B015-C51723D7EE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B6F2FF-6797-4EA9-9BCB-EAE852744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2DB60-1D78-4BC0-A6D1-26BCAC86B17B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C12472-6F86-4DA6-9A81-3A0C7969B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05877F-EA0E-4F40-BFA5-68A734A9F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923AD-5F3B-4678-BFAD-D4FBCB356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27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E7089-E909-4333-8318-9555C4F0D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E1B3F4-07F8-4256-884F-B5ADC0FA8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2DB60-1D78-4BC0-A6D1-26BCAC86B17B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6A7328-3900-4BE3-B50B-8F505FF32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01A344-F7F9-4E39-BA61-560BCC398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923AD-5F3B-4678-BFAD-D4FBCB356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858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624B64-A16D-4F91-9E52-0FDDFA92B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2DB60-1D78-4BC0-A6D1-26BCAC86B17B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0B8199-FC9F-4E43-B146-0CBE5F69E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834F29-4E98-47A8-A766-9DDD55C37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923AD-5F3B-4678-BFAD-D4FBCB356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72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AF622-71CD-44A8-865F-F0D9C899E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0D5DA-0DF3-410E-9A34-42B070B56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2D575D-6AAA-4E3B-B97E-C0A4AD28B0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178682-C53D-4623-B1C1-5A7745F4F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2DB60-1D78-4BC0-A6D1-26BCAC86B17B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8F4B1-3CD0-42E3-AF51-FA8599CEE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102B02-CF2B-4BEF-954C-6DBF7565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923AD-5F3B-4678-BFAD-D4FBCB356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901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15A22-EA9E-4DBF-BE52-121906E34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2E8368-7672-42D7-9CF3-5A35F8F996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38FB74-544C-42AE-AAD7-78C591E027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186B8C-D7DC-462C-A46E-E364E40A8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2DB60-1D78-4BC0-A6D1-26BCAC86B17B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4E948E-8291-4C46-85E5-963B171A3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F2BE5A-D77D-4ED2-97DE-6971A79DE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923AD-5F3B-4678-BFAD-D4FBCB356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292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0145DD-942B-4428-B6DA-A8ED34EEA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EEC75F-611B-4B98-B505-220E75A920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98C92-1A15-4590-A84E-64E588CA5D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2DB60-1D78-4BC0-A6D1-26BCAC86B17B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806E0-F41D-4F6D-8B7F-4C521B800D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B291D-AD18-42FA-8F49-3C065C66F0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923AD-5F3B-4678-BFAD-D4FBCB356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455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4948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E31DA919-0F10-413F-BFF9-4D4123693F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9764333"/>
              </p:ext>
            </p:extLst>
          </p:nvPr>
        </p:nvGraphicFramePr>
        <p:xfrm>
          <a:off x="1119357" y="1048591"/>
          <a:ext cx="10478219" cy="5471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FEC1B1A9-1FD9-43EA-91E9-CE0FC5B8E0D8}"/>
              </a:ext>
            </a:extLst>
          </p:cNvPr>
          <p:cNvSpPr txBox="1">
            <a:spLocks/>
          </p:cNvSpPr>
          <p:nvPr/>
        </p:nvSpPr>
        <p:spPr>
          <a:xfrm>
            <a:off x="327970" y="102518"/>
            <a:ext cx="11536058" cy="10140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b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Distanță</a:t>
            </a:r>
            <a:r>
              <a:rPr lang="en-US" sz="22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sociala</a:t>
            </a:r>
            <a:r>
              <a:rPr lang="en-US" sz="22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13. </a:t>
            </a:r>
            <a:r>
              <a:rPr lang="pt-BR" sz="22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Ați fi de acord ca o persoană de religie mozaică/iudaică/evreiască: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600" dirty="0">
                <a:latin typeface="Calibri" panose="020F0502020204030204" pitchFamily="34" charset="0"/>
                <a:cs typeface="Calibri" panose="020F0502020204030204" pitchFamily="34" charset="0"/>
              </a:rPr>
              <a:t>% din totalul populatiei</a:t>
            </a:r>
            <a:endParaRPr lang="ro-RO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20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E31DA919-0F10-413F-BFF9-4D4123693F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3320124"/>
              </p:ext>
            </p:extLst>
          </p:nvPr>
        </p:nvGraphicFramePr>
        <p:xfrm>
          <a:off x="1119357" y="1048591"/>
          <a:ext cx="10478219" cy="5471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FEC1B1A9-1FD9-43EA-91E9-CE0FC5B8E0D8}"/>
              </a:ext>
            </a:extLst>
          </p:cNvPr>
          <p:cNvSpPr txBox="1">
            <a:spLocks/>
          </p:cNvSpPr>
          <p:nvPr/>
        </p:nvSpPr>
        <p:spPr>
          <a:xfrm>
            <a:off x="327970" y="102518"/>
            <a:ext cx="11536058" cy="10140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b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Distanță</a:t>
            </a:r>
            <a:r>
              <a:rPr lang="en-US" sz="22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sociala</a:t>
            </a:r>
            <a:r>
              <a:rPr lang="en-US" sz="22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14. </a:t>
            </a:r>
            <a:r>
              <a:rPr lang="pt-BR" sz="22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Ați fi de acord ca un ateu (persoana care nu crede in Dumnezeu):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600" dirty="0">
                <a:latin typeface="Calibri" panose="020F0502020204030204" pitchFamily="34" charset="0"/>
                <a:cs typeface="Calibri" panose="020F0502020204030204" pitchFamily="34" charset="0"/>
              </a:rPr>
              <a:t>% din totalul populatiei</a:t>
            </a:r>
            <a:endParaRPr lang="ro-RO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766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E31DA919-0F10-413F-BFF9-4D4123693F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393181"/>
              </p:ext>
            </p:extLst>
          </p:nvPr>
        </p:nvGraphicFramePr>
        <p:xfrm>
          <a:off x="1119357" y="1048591"/>
          <a:ext cx="10478219" cy="5471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FEC1B1A9-1FD9-43EA-91E9-CE0FC5B8E0D8}"/>
              </a:ext>
            </a:extLst>
          </p:cNvPr>
          <p:cNvSpPr txBox="1">
            <a:spLocks/>
          </p:cNvSpPr>
          <p:nvPr/>
        </p:nvSpPr>
        <p:spPr>
          <a:xfrm>
            <a:off x="327970" y="102518"/>
            <a:ext cx="11536058" cy="10140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o-RO" sz="22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Relația stat-societate-culte</a:t>
            </a:r>
            <a:r>
              <a:rPr lang="en-US" sz="22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b-NO" sz="1600" dirty="0">
                <a:latin typeface="Calibri" panose="020F0502020204030204" pitchFamily="34" charset="0"/>
                <a:cs typeface="Calibri" panose="020F0502020204030204" pitchFamily="34" charset="0"/>
              </a:rPr>
              <a:t>% din totalul populatiei</a:t>
            </a:r>
            <a:endParaRPr lang="ro-RO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251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E31DA919-0F10-413F-BFF9-4D4123693F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1280169"/>
              </p:ext>
            </p:extLst>
          </p:nvPr>
        </p:nvGraphicFramePr>
        <p:xfrm>
          <a:off x="1119357" y="1048591"/>
          <a:ext cx="10478219" cy="5471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FEC1B1A9-1FD9-43EA-91E9-CE0FC5B8E0D8}"/>
              </a:ext>
            </a:extLst>
          </p:cNvPr>
          <p:cNvSpPr txBox="1">
            <a:spLocks/>
          </p:cNvSpPr>
          <p:nvPr/>
        </p:nvSpPr>
        <p:spPr>
          <a:xfrm>
            <a:off x="327970" y="102518"/>
            <a:ext cx="11536058" cy="10140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o-RO" sz="22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Relația stat-societate-culte</a:t>
            </a:r>
            <a:r>
              <a:rPr lang="en-US" sz="22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b-NO" sz="1600" dirty="0">
                <a:latin typeface="Calibri" panose="020F0502020204030204" pitchFamily="34" charset="0"/>
                <a:cs typeface="Calibri" panose="020F0502020204030204" pitchFamily="34" charset="0"/>
              </a:rPr>
              <a:t>% din totalul populatiei</a:t>
            </a:r>
            <a:endParaRPr lang="ro-RO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021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35290-89D2-F1B5-1F80-AB58FB6BF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  <a:cs typeface="Calibri Light"/>
              </a:rPr>
              <a:t>Indexul</a:t>
            </a:r>
            <a:r>
              <a:rPr lang="en-US" dirty="0">
                <a:solidFill>
                  <a:srgbClr val="FF0000"/>
                </a:solidFill>
                <a:cs typeface="Calibri Light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Calibri Light"/>
              </a:rPr>
              <a:t>toleranței</a:t>
            </a:r>
            <a:r>
              <a:rPr lang="en-US" dirty="0">
                <a:solidFill>
                  <a:srgbClr val="FF0000"/>
                </a:solidFill>
                <a:cs typeface="Calibri Light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Calibri Light"/>
              </a:rPr>
              <a:t>religioase</a:t>
            </a:r>
            <a:r>
              <a:rPr lang="en-US" dirty="0">
                <a:solidFill>
                  <a:srgbClr val="FF0000"/>
                </a:solidFill>
                <a:cs typeface="Calibri Light"/>
              </a:rPr>
              <a:t> (A)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AEC4D-73DD-049C-3E1E-A23630A97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>
                <a:cs typeface="Calibri" panose="020F0502020204030204"/>
              </a:rPr>
              <a:t>Au </a:t>
            </a:r>
            <a:r>
              <a:rPr lang="en-US" sz="2400" dirty="0" err="1">
                <a:cs typeface="Calibri" panose="020F0502020204030204"/>
              </a:rPr>
              <a:t>fost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luate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în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calcul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toate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cele</a:t>
            </a:r>
            <a:r>
              <a:rPr lang="en-US" sz="2400" dirty="0">
                <a:cs typeface="Calibri" panose="020F0502020204030204"/>
              </a:rPr>
              <a:t> 20 de </a:t>
            </a:r>
            <a:r>
              <a:rPr lang="en-US" sz="2400" dirty="0" err="1">
                <a:cs typeface="Calibri" panose="020F0502020204030204"/>
              </a:rPr>
              <a:t>întrebări</a:t>
            </a:r>
            <a:r>
              <a:rPr lang="en-US" sz="2400" dirty="0">
                <a:cs typeface="Calibri" panose="020F0502020204030204"/>
              </a:rPr>
              <a:t> ale </a:t>
            </a:r>
            <a:r>
              <a:rPr lang="en-US" sz="2400" dirty="0" err="1">
                <a:cs typeface="Calibri" panose="020F0502020204030204"/>
              </a:rPr>
              <a:t>indexului</a:t>
            </a:r>
            <a:r>
              <a:rPr lang="en-US" sz="2400" dirty="0">
                <a:cs typeface="Calibri" panose="020F0502020204030204"/>
              </a:rPr>
              <a:t>. Conform </a:t>
            </a:r>
            <a:r>
              <a:rPr lang="en-US" sz="2400" dirty="0" err="1">
                <a:cs typeface="Calibri" panose="020F0502020204030204"/>
              </a:rPr>
              <a:t>scorului</a:t>
            </a:r>
            <a:r>
              <a:rPr lang="en-US" sz="2400" dirty="0">
                <a:cs typeface="Calibri" panose="020F0502020204030204"/>
              </a:rPr>
              <a:t>, </a:t>
            </a:r>
            <a:r>
              <a:rPr lang="en-US" sz="2400" dirty="0" err="1">
                <a:cs typeface="Calibri" panose="020F0502020204030204"/>
              </a:rPr>
              <a:t>respondenții</a:t>
            </a:r>
            <a:r>
              <a:rPr lang="en-US" sz="2400" dirty="0">
                <a:cs typeface="Calibri" panose="020F0502020204030204"/>
              </a:rPr>
              <a:t> au </a:t>
            </a:r>
            <a:r>
              <a:rPr lang="en-US" sz="2400" dirty="0" err="1">
                <a:cs typeface="Calibri" panose="020F0502020204030204"/>
              </a:rPr>
              <a:t>fost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grupați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în</a:t>
            </a:r>
            <a:r>
              <a:rPr lang="en-US" sz="2400" dirty="0">
                <a:cs typeface="Calibri" panose="020F0502020204030204"/>
              </a:rPr>
              <a:t> 6 </a:t>
            </a:r>
            <a:r>
              <a:rPr lang="en-US" sz="2400" dirty="0" err="1">
                <a:cs typeface="Calibri" panose="020F0502020204030204"/>
              </a:rPr>
              <a:t>tipuri</a:t>
            </a:r>
            <a:r>
              <a:rPr lang="en-US" sz="2400" dirty="0">
                <a:cs typeface="Calibri" panose="020F0502020204030204"/>
              </a:rPr>
              <a:t> (a se </a:t>
            </a:r>
            <a:r>
              <a:rPr lang="en-US" sz="2400" dirty="0" err="1">
                <a:cs typeface="Calibri" panose="020F0502020204030204"/>
              </a:rPr>
              <a:t>vedea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caseta</a:t>
            </a:r>
            <a:r>
              <a:rPr lang="en-US" sz="2400" dirty="0">
                <a:cs typeface="Calibri" panose="020F0502020204030204"/>
              </a:rPr>
              <a:t> cu </a:t>
            </a:r>
            <a:r>
              <a:rPr lang="en-US" sz="2400" dirty="0" err="1">
                <a:cs typeface="Calibri" panose="020F0502020204030204"/>
              </a:rPr>
              <a:t>metodologia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sondajului</a:t>
            </a:r>
            <a:r>
              <a:rPr lang="en-US" sz="2400" dirty="0">
                <a:cs typeface="Calibri" panose="020F0502020204030204"/>
              </a:rPr>
              <a:t>):</a:t>
            </a:r>
          </a:p>
          <a:p>
            <a:pPr marL="0" indent="0">
              <a:buNone/>
            </a:pPr>
            <a:r>
              <a:rPr lang="en-US" sz="2400" dirty="0" err="1">
                <a:cs typeface="Calibri" panose="020F0502020204030204"/>
              </a:rPr>
              <a:t>Intoleranții</a:t>
            </a:r>
            <a:endParaRPr lang="en-US" sz="2400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sz="2400" dirty="0" err="1">
                <a:cs typeface="Calibri" panose="020F0502020204030204"/>
              </a:rPr>
              <a:t>Intoleranții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precauți</a:t>
            </a:r>
            <a:endParaRPr lang="en-US" sz="2400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sz="2400" dirty="0" err="1">
                <a:cs typeface="Calibri" panose="020F0502020204030204"/>
              </a:rPr>
              <a:t>Indeciși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și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dezinteresați</a:t>
            </a:r>
            <a:r>
              <a:rPr lang="en-US" sz="2400" dirty="0">
                <a:cs typeface="Calibri" panose="020F0502020204030204"/>
              </a:rPr>
              <a:t> (fie </a:t>
            </a:r>
            <a:r>
              <a:rPr lang="en-US" sz="2400" dirty="0" err="1">
                <a:cs typeface="Calibri" panose="020F0502020204030204"/>
              </a:rPr>
              <a:t>mai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degrabă</a:t>
            </a:r>
            <a:r>
              <a:rPr lang="en-US" sz="2400" dirty="0">
                <a:cs typeface="Calibri" panose="020F0502020204030204"/>
              </a:rPr>
              <a:t> </a:t>
            </a:r>
            <a:r>
              <a:rPr lang="en-US" sz="2400" dirty="0" err="1">
                <a:cs typeface="Calibri" panose="020F0502020204030204"/>
              </a:rPr>
              <a:t>înclinați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spre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intoleranță</a:t>
            </a:r>
            <a:r>
              <a:rPr lang="en-US" sz="2400" dirty="0">
                <a:cs typeface="Calibri" panose="020F0502020204030204"/>
              </a:rPr>
              <a:t>, -, fie </a:t>
            </a:r>
            <a:r>
              <a:rPr lang="en-US" sz="2400" dirty="0" err="1">
                <a:cs typeface="Calibri" panose="020F0502020204030204"/>
              </a:rPr>
              <a:t>spre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toleranță</a:t>
            </a:r>
            <a:r>
              <a:rPr lang="en-US" sz="2400" dirty="0">
                <a:cs typeface="Calibri" panose="020F0502020204030204"/>
              </a:rPr>
              <a:t>, +)</a:t>
            </a:r>
          </a:p>
          <a:p>
            <a:pPr marL="0" indent="0">
              <a:buNone/>
            </a:pPr>
            <a:r>
              <a:rPr lang="en-US" sz="2400" dirty="0" err="1">
                <a:cs typeface="Calibri" panose="020F0502020204030204"/>
              </a:rPr>
              <a:t>Toleranții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precauți</a:t>
            </a:r>
            <a:endParaRPr lang="en-US" sz="2400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sz="2400" dirty="0" err="1">
                <a:cs typeface="Calibri" panose="020F0502020204030204"/>
              </a:rPr>
              <a:t>Toleranții</a:t>
            </a:r>
            <a:endParaRPr lang="en-US" sz="2400" dirty="0"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5455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67BEF4-BB1D-450F-86AC-81ED9C444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326" y="0"/>
            <a:ext cx="73953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895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2E87F5-332F-D9E7-AB35-56BA460ED9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146" y="77469"/>
            <a:ext cx="8398775" cy="670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788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1EAA3A-120E-A687-24BB-F8D08848B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6" y="1961965"/>
            <a:ext cx="11252372" cy="217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628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8D5C81-51E7-4A1E-AEA5-2AD0095C0307}"/>
              </a:ext>
            </a:extLst>
          </p:cNvPr>
          <p:cNvSpPr txBox="1"/>
          <p:nvPr/>
        </p:nvSpPr>
        <p:spPr>
          <a:xfrm>
            <a:off x="880605" y="1269344"/>
            <a:ext cx="3489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Analiza</a:t>
            </a:r>
            <a:r>
              <a:rPr lang="en-US" dirty="0"/>
              <a:t> socio-</a:t>
            </a:r>
            <a:r>
              <a:rPr lang="en-US" dirty="0" err="1"/>
              <a:t>demografica</a:t>
            </a:r>
            <a:r>
              <a:rPr lang="en-US" dirty="0"/>
              <a:t> – </a:t>
            </a:r>
            <a:r>
              <a:rPr lang="en-US" dirty="0" err="1"/>
              <a:t>Varsta</a:t>
            </a:r>
            <a:r>
              <a:rPr lang="en-US" dirty="0"/>
              <a:t>:</a:t>
            </a:r>
            <a:endParaRPr lang="ro-RO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313806D-A9EB-4083-9BAD-A0ABF406159F}"/>
              </a:ext>
            </a:extLst>
          </p:cNvPr>
          <p:cNvSpPr txBox="1">
            <a:spLocks/>
          </p:cNvSpPr>
          <p:nvPr/>
        </p:nvSpPr>
        <p:spPr>
          <a:xfrm>
            <a:off x="491101" y="279919"/>
            <a:ext cx="11536058" cy="7730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Grupe de toleranta religioasa la romani</a:t>
            </a:r>
          </a:p>
          <a:p>
            <a:r>
              <a:rPr lang="nb-NO" sz="1700" dirty="0">
                <a:latin typeface="Calibri" panose="020F0502020204030204" pitchFamily="34" charset="0"/>
                <a:cs typeface="Calibri" panose="020F0502020204030204" pitchFamily="34" charset="0"/>
              </a:rPr>
              <a:t>% din totalul populatiei </a:t>
            </a:r>
            <a:endParaRPr lang="it-IT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83490E2-6B27-4A01-AB01-3491D53C85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266517"/>
              </p:ext>
            </p:extLst>
          </p:nvPr>
        </p:nvGraphicFramePr>
        <p:xfrm>
          <a:off x="2066926" y="1733550"/>
          <a:ext cx="8982074" cy="4844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32796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8D5C81-51E7-4A1E-AEA5-2AD0095C0307}"/>
              </a:ext>
            </a:extLst>
          </p:cNvPr>
          <p:cNvSpPr txBox="1"/>
          <p:nvPr/>
        </p:nvSpPr>
        <p:spPr>
          <a:xfrm>
            <a:off x="880605" y="1269344"/>
            <a:ext cx="5062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Analiza</a:t>
            </a:r>
            <a:r>
              <a:rPr lang="en-US" dirty="0"/>
              <a:t> socio-</a:t>
            </a:r>
            <a:r>
              <a:rPr lang="en-US" dirty="0" err="1"/>
              <a:t>demografica</a:t>
            </a:r>
            <a:r>
              <a:rPr lang="en-US" dirty="0"/>
              <a:t> – Ultima </a:t>
            </a:r>
            <a:r>
              <a:rPr lang="en-US" dirty="0" err="1"/>
              <a:t>scoala</a:t>
            </a:r>
            <a:r>
              <a:rPr lang="en-US" dirty="0"/>
              <a:t> </a:t>
            </a:r>
            <a:r>
              <a:rPr lang="en-US" dirty="0" err="1"/>
              <a:t>absolvita</a:t>
            </a:r>
            <a:r>
              <a:rPr lang="en-US" dirty="0"/>
              <a:t>:</a:t>
            </a:r>
            <a:endParaRPr lang="ro-RO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313806D-A9EB-4083-9BAD-A0ABF406159F}"/>
              </a:ext>
            </a:extLst>
          </p:cNvPr>
          <p:cNvSpPr txBox="1">
            <a:spLocks/>
          </p:cNvSpPr>
          <p:nvPr/>
        </p:nvSpPr>
        <p:spPr>
          <a:xfrm>
            <a:off x="491101" y="279919"/>
            <a:ext cx="11536058" cy="7730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Grupe de toleranta religioasa la romani</a:t>
            </a:r>
          </a:p>
          <a:p>
            <a:r>
              <a:rPr lang="nb-NO" sz="1700" dirty="0">
                <a:latin typeface="Calibri" panose="020F0502020204030204" pitchFamily="34" charset="0"/>
                <a:cs typeface="Calibri" panose="020F0502020204030204" pitchFamily="34" charset="0"/>
              </a:rPr>
              <a:t>% din totalul populatiei </a:t>
            </a:r>
            <a:endParaRPr lang="it-IT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83490E2-6B27-4A01-AB01-3491D53C85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6291185"/>
              </p:ext>
            </p:extLst>
          </p:nvPr>
        </p:nvGraphicFramePr>
        <p:xfrm>
          <a:off x="2066926" y="1733550"/>
          <a:ext cx="8982074" cy="4844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4884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86D4D-2FF3-4449-B514-F84E39F8B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7115"/>
            <a:ext cx="10515600" cy="1325563"/>
          </a:xfrm>
        </p:spPr>
        <p:txBody>
          <a:bodyPr>
            <a:normAutofit/>
          </a:bodyPr>
          <a:lstStyle/>
          <a:p>
            <a:r>
              <a:rPr lang="ro-RO" sz="3200" b="1" dirty="0">
                <a:effectLst/>
                <a:latin typeface="Montserrat" panose="00000500000000000000" pitchFamily="50" charset="-18"/>
              </a:rPr>
              <a:t>Metodologia sondajului</a:t>
            </a:r>
            <a:endParaRPr lang="ro-RO" sz="3200" b="1" dirty="0">
              <a:latin typeface="Montserrat" panose="00000500000000000000" pitchFamily="50" charset="-1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E67E2-C48E-4E4E-914C-C6D12DAB5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0542"/>
            <a:ext cx="10515600" cy="5081587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algn="ctr"/>
            <a:r>
              <a:rPr lang="ro-RO" b="1" dirty="0"/>
              <a:t>Sondajul a fost realizat de Laboratorul pentru Analiza Războiului Informațional și Comunicare  Strategică (LARICS), în parteneriat cu</a:t>
            </a:r>
            <a:r>
              <a:rPr lang="en-US" b="1" dirty="0"/>
              <a:t> </a:t>
            </a:r>
            <a:r>
              <a:rPr lang="en-US" b="1" dirty="0" err="1"/>
              <a:t>Secretariatul</a:t>
            </a:r>
            <a:r>
              <a:rPr lang="en-US" b="1" dirty="0"/>
              <a:t> de Stat </a:t>
            </a:r>
            <a:r>
              <a:rPr lang="en-US" b="1" dirty="0" err="1"/>
              <a:t>pentru</a:t>
            </a:r>
            <a:r>
              <a:rPr lang="en-US" b="1" dirty="0"/>
              <a:t> </a:t>
            </a:r>
            <a:r>
              <a:rPr lang="en-US" b="1" dirty="0" err="1"/>
              <a:t>Culte</a:t>
            </a:r>
            <a:r>
              <a:rPr lang="en-US" b="1" dirty="0"/>
              <a:t> </a:t>
            </a:r>
            <a:r>
              <a:rPr lang="ro-RO" b="1" dirty="0"/>
              <a:t> și cu Institutul de Științe Politice și Relații Internaționale (ISPRI</a:t>
            </a:r>
            <a:r>
              <a:rPr lang="en-US" b="1" dirty="0"/>
              <a:t>)</a:t>
            </a:r>
            <a:r>
              <a:rPr lang="ro-RO" b="1" dirty="0"/>
              <a:t>.</a:t>
            </a:r>
            <a:endParaRPr lang="en-US" b="1" dirty="0">
              <a:cs typeface="Calibri" panose="020F0502020204030204"/>
            </a:endParaRPr>
          </a:p>
          <a:p>
            <a:pPr algn="ctr"/>
            <a:r>
              <a:rPr lang="ro-RO" dirty="0"/>
              <a:t>Datele sondajului de opinie au fost culese în perioada </a:t>
            </a:r>
            <a:r>
              <a:rPr lang="en-US" dirty="0"/>
              <a:t>04 </a:t>
            </a:r>
            <a:r>
              <a:rPr lang="en-US" dirty="0" err="1"/>
              <a:t>aprilie</a:t>
            </a:r>
            <a:r>
              <a:rPr lang="en-US" dirty="0"/>
              <a:t> </a:t>
            </a:r>
            <a:r>
              <a:rPr lang="ro-RO" dirty="0"/>
              <a:t>–</a:t>
            </a:r>
            <a:r>
              <a:rPr lang="en-US" dirty="0"/>
              <a:t> 18</a:t>
            </a:r>
            <a:r>
              <a:rPr lang="ro-RO" dirty="0"/>
              <a:t> </a:t>
            </a:r>
            <a:r>
              <a:rPr lang="en-US" dirty="0" err="1"/>
              <a:t>aprilie</a:t>
            </a:r>
            <a:r>
              <a:rPr lang="ro-RO" dirty="0"/>
              <a:t> 20</a:t>
            </a:r>
            <a:r>
              <a:rPr lang="en-US" dirty="0"/>
              <a:t>22</a:t>
            </a:r>
            <a:r>
              <a:rPr lang="ro-RO" dirty="0"/>
              <a:t>.</a:t>
            </a:r>
            <a:endParaRPr lang="en-US" dirty="0">
              <a:cs typeface="Calibri" panose="020F0502020204030204"/>
            </a:endParaRPr>
          </a:p>
          <a:p>
            <a:pPr algn="ctr"/>
            <a:r>
              <a:rPr lang="ro-RO" dirty="0"/>
              <a:t>Volumul eșantionului a fost de 10</a:t>
            </a:r>
            <a:r>
              <a:rPr lang="en-US" dirty="0"/>
              <a:t>00</a:t>
            </a:r>
            <a:r>
              <a:rPr lang="ro-RO" dirty="0"/>
              <a:t> persoane și este reprezentativ pentru populația României, neinstituționalizată, cu vârstade18 ani și peste 18 ani.</a:t>
            </a:r>
            <a:endParaRPr lang="en-US" dirty="0">
              <a:cs typeface="Calibri" panose="020F0502020204030204"/>
            </a:endParaRPr>
          </a:p>
          <a:p>
            <a:pPr algn="ctr"/>
            <a:r>
              <a:rPr lang="ro-RO" dirty="0"/>
              <a:t>Eroarea maximă admisă a datelor este de ±3%, la un grad de încredere de 95%.</a:t>
            </a:r>
            <a:endParaRPr lang="en-US" dirty="0">
              <a:cs typeface="Calibri" panose="020F0502020204030204"/>
            </a:endParaRPr>
          </a:p>
          <a:p>
            <a:pPr algn="ctr"/>
            <a:r>
              <a:rPr lang="ro-RO" dirty="0"/>
              <a:t>Tipul eșantionului: </a:t>
            </a:r>
            <a:r>
              <a:rPr lang="ro-RO" dirty="0" err="1"/>
              <a:t>multi</a:t>
            </a:r>
            <a:r>
              <a:rPr lang="ro-RO" dirty="0"/>
              <a:t>-stratificat, probabilistic. Metoda folosită a fost cea a sondajului de opinie pe baza unui chestionar aplicat </a:t>
            </a:r>
            <a:r>
              <a:rPr lang="en-US" dirty="0" err="1"/>
              <a:t>telefonic</a:t>
            </a:r>
            <a:r>
              <a:rPr lang="ro-RO" dirty="0"/>
              <a:t>. Chestionarele au fost aplicate în toate județele României și în sectoarele Municipiului București. Eșantionul a fost validat pe baza datelor oficiale ale Institutului Național de Statistică</a:t>
            </a:r>
            <a:r>
              <a:rPr lang="en-US" dirty="0"/>
              <a:t>.</a:t>
            </a:r>
            <a:endParaRPr lang="en-US" dirty="0">
              <a:cs typeface="Calibri" panose="020F0502020204030204"/>
            </a:endParaRPr>
          </a:p>
          <a:p>
            <a:pPr algn="ctr"/>
            <a:r>
              <a:rPr lang="en-US" dirty="0" err="1">
                <a:cs typeface="Calibri" panose="020F0502020204030204"/>
              </a:rPr>
              <a:t>Indexul</a:t>
            </a:r>
            <a:r>
              <a:rPr lang="en-US" dirty="0">
                <a:cs typeface="Calibri" panose="020F0502020204030204"/>
              </a:rPr>
              <a:t> </a:t>
            </a:r>
            <a:r>
              <a:rPr lang="en-US" dirty="0" err="1">
                <a:cs typeface="Calibri" panose="020F0502020204030204"/>
              </a:rPr>
              <a:t>este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constituit</a:t>
            </a:r>
            <a:r>
              <a:rPr lang="en-US" dirty="0">
                <a:cs typeface="Calibri" panose="020F0502020204030204"/>
              </a:rPr>
              <a:t> din </a:t>
            </a:r>
            <a:r>
              <a:rPr lang="en-US" dirty="0" err="1">
                <a:cs typeface="Calibri" panose="020F0502020204030204"/>
              </a:rPr>
              <a:t>primii</a:t>
            </a:r>
            <a:r>
              <a:rPr lang="en-US" dirty="0">
                <a:cs typeface="Calibri" panose="020F0502020204030204"/>
              </a:rPr>
              <a:t> 20 de </a:t>
            </a:r>
            <a:r>
              <a:rPr lang="en-US" dirty="0" err="1">
                <a:cs typeface="Calibri" panose="020F0502020204030204"/>
              </a:rPr>
              <a:t>itemi</a:t>
            </a:r>
            <a:r>
              <a:rPr lang="en-US" dirty="0">
                <a:cs typeface="Calibri" panose="020F0502020204030204"/>
              </a:rPr>
              <a:t> din </a:t>
            </a:r>
            <a:r>
              <a:rPr lang="en-US" dirty="0" err="1">
                <a:cs typeface="Calibri" panose="020F0502020204030204"/>
              </a:rPr>
              <a:t>chestionar</a:t>
            </a:r>
            <a:r>
              <a:rPr lang="en-US" dirty="0">
                <a:cs typeface="Calibri" panose="020F0502020204030204"/>
              </a:rPr>
              <a:t>. </a:t>
            </a:r>
            <a:r>
              <a:rPr lang="en-US" dirty="0" err="1">
                <a:cs typeface="Calibri" panose="020F0502020204030204"/>
              </a:rPr>
              <a:t>Fiecare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dintre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aceștia</a:t>
            </a:r>
            <a:r>
              <a:rPr lang="en-US" dirty="0">
                <a:cs typeface="Calibri" panose="020F0502020204030204"/>
              </a:rPr>
              <a:t> a </a:t>
            </a:r>
            <a:r>
              <a:rPr lang="en-US" dirty="0" err="1">
                <a:cs typeface="Calibri" panose="020F0502020204030204"/>
              </a:rPr>
              <a:t>avut</a:t>
            </a:r>
            <a:r>
              <a:rPr lang="en-US" dirty="0">
                <a:cs typeface="Calibri" panose="020F0502020204030204"/>
              </a:rPr>
              <a:t> 4 </a:t>
            </a:r>
            <a:r>
              <a:rPr lang="en-US" dirty="0" err="1">
                <a:cs typeface="Calibri" panose="020F0502020204030204"/>
              </a:rPr>
              <a:t>variante</a:t>
            </a:r>
            <a:r>
              <a:rPr lang="en-US" dirty="0">
                <a:cs typeface="Calibri" panose="020F0502020204030204"/>
              </a:rPr>
              <a:t> de </a:t>
            </a:r>
            <a:r>
              <a:rPr lang="en-US" dirty="0" err="1">
                <a:cs typeface="Calibri" panose="020F0502020204030204"/>
              </a:rPr>
              <a:t>răspuns</a:t>
            </a:r>
            <a:r>
              <a:rPr lang="en-US" dirty="0">
                <a:cs typeface="Calibri" panose="020F0502020204030204"/>
              </a:rPr>
              <a:t> care au </a:t>
            </a:r>
            <a:r>
              <a:rPr lang="en-US" dirty="0" err="1">
                <a:cs typeface="Calibri" panose="020F0502020204030204"/>
              </a:rPr>
              <a:t>fost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codificate</a:t>
            </a:r>
            <a:r>
              <a:rPr lang="en-US" dirty="0">
                <a:cs typeface="Calibri" panose="020F0502020204030204"/>
              </a:rPr>
              <a:t> cu </a:t>
            </a:r>
            <a:r>
              <a:rPr lang="en-US" dirty="0" err="1">
                <a:cs typeface="Calibri" panose="020F0502020204030204"/>
              </a:rPr>
              <a:t>cifre</a:t>
            </a:r>
            <a:r>
              <a:rPr lang="en-US" dirty="0">
                <a:cs typeface="Calibri" panose="020F0502020204030204"/>
              </a:rPr>
              <a:t> de la 1 la 4 (4 </a:t>
            </a:r>
            <a:r>
              <a:rPr lang="en-US" dirty="0" err="1">
                <a:cs typeface="Calibri" panose="020F0502020204030204"/>
              </a:rPr>
              <a:t>fiind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varianta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corespunzătoare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toleranței</a:t>
            </a:r>
            <a:r>
              <a:rPr lang="en-US" dirty="0">
                <a:cs typeface="Calibri" panose="020F0502020204030204"/>
              </a:rPr>
              <a:t>, 1 </a:t>
            </a:r>
            <a:r>
              <a:rPr lang="en-US" dirty="0" err="1">
                <a:cs typeface="Calibri" panose="020F0502020204030204"/>
              </a:rPr>
              <a:t>cea</a:t>
            </a:r>
            <a:r>
              <a:rPr lang="en-US" dirty="0">
                <a:cs typeface="Calibri" panose="020F0502020204030204"/>
              </a:rPr>
              <a:t> a </a:t>
            </a:r>
            <a:r>
              <a:rPr lang="en-US" dirty="0" err="1">
                <a:cs typeface="Calibri" panose="020F0502020204030204"/>
              </a:rPr>
              <a:t>intoleranței</a:t>
            </a:r>
            <a:r>
              <a:rPr lang="en-US" dirty="0">
                <a:cs typeface="Calibri" panose="020F0502020204030204"/>
              </a:rPr>
              <a:t>). Ulterior s-a </a:t>
            </a:r>
            <a:r>
              <a:rPr lang="en-US" dirty="0" err="1">
                <a:cs typeface="Calibri" panose="020F0502020204030204"/>
              </a:rPr>
              <a:t>făcut</a:t>
            </a:r>
            <a:r>
              <a:rPr lang="en-US" dirty="0">
                <a:cs typeface="Calibri" panose="020F0502020204030204"/>
              </a:rPr>
              <a:t> media </a:t>
            </a:r>
            <a:r>
              <a:rPr lang="en-US" dirty="0" err="1">
                <a:cs typeface="Calibri" panose="020F0502020204030204"/>
              </a:rPr>
              <a:t>pentru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fiecare</a:t>
            </a:r>
            <a:r>
              <a:rPr lang="en-US" dirty="0">
                <a:cs typeface="Calibri" panose="020F0502020204030204"/>
              </a:rPr>
              <a:t> respondent, </a:t>
            </a:r>
            <a:r>
              <a:rPr lang="en-US" dirty="0" err="1">
                <a:cs typeface="Calibri" panose="020F0502020204030204"/>
              </a:rPr>
              <a:t>scorurile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între</a:t>
            </a:r>
            <a:r>
              <a:rPr lang="en-US" dirty="0">
                <a:cs typeface="Calibri" panose="020F0502020204030204"/>
              </a:rPr>
              <a:t> care pot </a:t>
            </a:r>
            <a:r>
              <a:rPr lang="en-US" dirty="0" err="1">
                <a:cs typeface="Calibri" panose="020F0502020204030204"/>
              </a:rPr>
              <a:t>să</a:t>
            </a:r>
            <a:r>
              <a:rPr lang="en-US" dirty="0">
                <a:cs typeface="Calibri" panose="020F0502020204030204"/>
              </a:rPr>
              <a:t> se </a:t>
            </a:r>
            <a:r>
              <a:rPr lang="en-US" dirty="0" err="1">
                <a:cs typeface="Calibri" panose="020F0502020204030204"/>
              </a:rPr>
              <a:t>încadreze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valorile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indexului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fiind</a:t>
            </a:r>
            <a:r>
              <a:rPr lang="en-US" dirty="0">
                <a:cs typeface="Calibri" panose="020F0502020204030204"/>
              </a:rPr>
              <a:t> 1 </a:t>
            </a:r>
            <a:r>
              <a:rPr lang="en-US" dirty="0" err="1">
                <a:cs typeface="Calibri" panose="020F0502020204030204"/>
              </a:rPr>
              <a:t>și</a:t>
            </a:r>
            <a:r>
              <a:rPr lang="en-US" dirty="0">
                <a:cs typeface="Calibri" panose="020F0502020204030204"/>
              </a:rPr>
              <a:t> 4, </a:t>
            </a:r>
            <a:r>
              <a:rPr lang="en-US" dirty="0" err="1">
                <a:cs typeface="Calibri" panose="020F0502020204030204"/>
              </a:rPr>
              <a:t>valoarea</a:t>
            </a:r>
            <a:r>
              <a:rPr lang="en-US" dirty="0">
                <a:cs typeface="Calibri" panose="020F0502020204030204"/>
              </a:rPr>
              <a:t> 2,5 </a:t>
            </a:r>
            <a:r>
              <a:rPr lang="en-US" dirty="0" err="1">
                <a:cs typeface="Calibri" panose="020F0502020204030204"/>
              </a:rPr>
              <a:t>fiind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mijlocul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intervalului</a:t>
            </a:r>
            <a:r>
              <a:rPr lang="en-US" dirty="0">
                <a:cs typeface="Calibri" panose="020F0502020204030204"/>
              </a:rPr>
              <a:t>. Pe </a:t>
            </a:r>
            <a:r>
              <a:rPr lang="en-US" dirty="0" err="1">
                <a:cs typeface="Calibri" panose="020F0502020204030204"/>
              </a:rPr>
              <a:t>baza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acestor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scoruri</a:t>
            </a:r>
            <a:r>
              <a:rPr lang="en-US" dirty="0">
                <a:cs typeface="Calibri" panose="020F0502020204030204"/>
              </a:rPr>
              <a:t> am </a:t>
            </a:r>
            <a:r>
              <a:rPr lang="en-US" dirty="0" err="1">
                <a:cs typeface="Calibri" panose="020F0502020204030204"/>
              </a:rPr>
              <a:t>definit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următoarele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grupe</a:t>
            </a:r>
            <a:r>
              <a:rPr lang="en-US" dirty="0">
                <a:cs typeface="Calibri" panose="020F0502020204030204"/>
              </a:rPr>
              <a:t>: 1-1,5 </a:t>
            </a:r>
            <a:r>
              <a:rPr lang="en-US" dirty="0" err="1">
                <a:cs typeface="Calibri" panose="020F0502020204030204"/>
              </a:rPr>
              <a:t>intoleranți</a:t>
            </a:r>
            <a:r>
              <a:rPr lang="en-US" dirty="0">
                <a:cs typeface="Calibri" panose="020F0502020204030204"/>
              </a:rPr>
              <a:t>; 1,6-2 </a:t>
            </a:r>
            <a:r>
              <a:rPr lang="en-US" dirty="0" err="1">
                <a:cs typeface="Calibri" panose="020F0502020204030204"/>
              </a:rPr>
              <a:t>intoleranți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precauți</a:t>
            </a:r>
            <a:r>
              <a:rPr lang="en-US" dirty="0">
                <a:cs typeface="Calibri" panose="020F0502020204030204"/>
              </a:rPr>
              <a:t>; 2,1-2,5 </a:t>
            </a:r>
            <a:r>
              <a:rPr lang="en-US" dirty="0" err="1">
                <a:cs typeface="Calibri" panose="020F0502020204030204"/>
              </a:rPr>
              <a:t>indeciși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și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dezinteresați</a:t>
            </a:r>
            <a:r>
              <a:rPr lang="en-US" dirty="0">
                <a:cs typeface="Calibri" panose="020F0502020204030204"/>
              </a:rPr>
              <a:t> (-); 2,6-3 </a:t>
            </a:r>
            <a:r>
              <a:rPr lang="en-US" dirty="0" err="1">
                <a:cs typeface="Calibri" panose="020F0502020204030204"/>
              </a:rPr>
              <a:t>indeciși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și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dezinteresați</a:t>
            </a:r>
            <a:r>
              <a:rPr lang="en-US" dirty="0">
                <a:cs typeface="Calibri" panose="020F0502020204030204"/>
              </a:rPr>
              <a:t> (+); 3,1-3,5 </a:t>
            </a:r>
            <a:r>
              <a:rPr lang="en-US" dirty="0" err="1">
                <a:cs typeface="Calibri" panose="020F0502020204030204"/>
              </a:rPr>
              <a:t>toleranți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precauți</a:t>
            </a:r>
            <a:r>
              <a:rPr lang="en-US" dirty="0">
                <a:cs typeface="Calibri" panose="020F0502020204030204"/>
              </a:rPr>
              <a:t>; 3,6-4 </a:t>
            </a:r>
            <a:r>
              <a:rPr lang="en-US" dirty="0" err="1">
                <a:cs typeface="Calibri" panose="020F0502020204030204"/>
              </a:rPr>
              <a:t>toleranți</a:t>
            </a:r>
            <a:r>
              <a:rPr lang="en-US" dirty="0">
                <a:cs typeface="Calibri" panose="020F050202020403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8590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8D5C81-51E7-4A1E-AEA5-2AD0095C0307}"/>
              </a:ext>
            </a:extLst>
          </p:cNvPr>
          <p:cNvSpPr txBox="1"/>
          <p:nvPr/>
        </p:nvSpPr>
        <p:spPr>
          <a:xfrm>
            <a:off x="880605" y="1269344"/>
            <a:ext cx="4049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Analiza</a:t>
            </a:r>
            <a:r>
              <a:rPr lang="en-US" dirty="0"/>
              <a:t> socio-</a:t>
            </a:r>
            <a:r>
              <a:rPr lang="en-US" dirty="0" err="1"/>
              <a:t>demografica</a:t>
            </a:r>
            <a:r>
              <a:rPr lang="en-US" dirty="0"/>
              <a:t> – Tip </a:t>
            </a:r>
            <a:r>
              <a:rPr lang="en-US" dirty="0" err="1"/>
              <a:t>localitate</a:t>
            </a:r>
            <a:endParaRPr lang="ro-RO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313806D-A9EB-4083-9BAD-A0ABF406159F}"/>
              </a:ext>
            </a:extLst>
          </p:cNvPr>
          <p:cNvSpPr txBox="1">
            <a:spLocks/>
          </p:cNvSpPr>
          <p:nvPr/>
        </p:nvSpPr>
        <p:spPr>
          <a:xfrm>
            <a:off x="491101" y="279919"/>
            <a:ext cx="11536058" cy="7730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Grupe de toleranta religioasa la romani</a:t>
            </a:r>
          </a:p>
          <a:p>
            <a:r>
              <a:rPr lang="nb-NO" sz="1700" dirty="0">
                <a:latin typeface="Calibri" panose="020F0502020204030204" pitchFamily="34" charset="0"/>
                <a:cs typeface="Calibri" panose="020F0502020204030204" pitchFamily="34" charset="0"/>
              </a:rPr>
              <a:t>% din totalul populatiei </a:t>
            </a:r>
            <a:endParaRPr lang="it-IT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83490E2-6B27-4A01-AB01-3491D53C85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4793260"/>
              </p:ext>
            </p:extLst>
          </p:nvPr>
        </p:nvGraphicFramePr>
        <p:xfrm>
          <a:off x="2066926" y="1733550"/>
          <a:ext cx="8982074" cy="4844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40024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8D5C81-51E7-4A1E-AEA5-2AD0095C0307}"/>
              </a:ext>
            </a:extLst>
          </p:cNvPr>
          <p:cNvSpPr txBox="1"/>
          <p:nvPr/>
        </p:nvSpPr>
        <p:spPr>
          <a:xfrm>
            <a:off x="880605" y="1269344"/>
            <a:ext cx="378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Analiza</a:t>
            </a:r>
            <a:r>
              <a:rPr lang="en-US" dirty="0"/>
              <a:t> socio-</a:t>
            </a:r>
            <a:r>
              <a:rPr lang="en-US" dirty="0" err="1"/>
              <a:t>demografica</a:t>
            </a:r>
            <a:r>
              <a:rPr lang="en-US" dirty="0"/>
              <a:t> – </a:t>
            </a:r>
            <a:r>
              <a:rPr lang="en-US" dirty="0" err="1"/>
              <a:t>Regiunea</a:t>
            </a:r>
            <a:r>
              <a:rPr lang="en-US" dirty="0"/>
              <a:t>:</a:t>
            </a:r>
            <a:endParaRPr lang="ro-RO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313806D-A9EB-4083-9BAD-A0ABF406159F}"/>
              </a:ext>
            </a:extLst>
          </p:cNvPr>
          <p:cNvSpPr txBox="1">
            <a:spLocks/>
          </p:cNvSpPr>
          <p:nvPr/>
        </p:nvSpPr>
        <p:spPr>
          <a:xfrm>
            <a:off x="491101" y="279919"/>
            <a:ext cx="11536058" cy="7730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Grupe de toleranta religioasa la romani</a:t>
            </a:r>
          </a:p>
          <a:p>
            <a:r>
              <a:rPr lang="nb-NO" sz="1700" dirty="0">
                <a:latin typeface="Calibri" panose="020F0502020204030204" pitchFamily="34" charset="0"/>
                <a:cs typeface="Calibri" panose="020F0502020204030204" pitchFamily="34" charset="0"/>
              </a:rPr>
              <a:t>% din totalul populatiei </a:t>
            </a:r>
            <a:endParaRPr lang="it-IT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83490E2-6B27-4A01-AB01-3491D53C85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4095441"/>
              </p:ext>
            </p:extLst>
          </p:nvPr>
        </p:nvGraphicFramePr>
        <p:xfrm>
          <a:off x="2066926" y="1733550"/>
          <a:ext cx="8982074" cy="4844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50402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8D5C81-51E7-4A1E-AEA5-2AD0095C0307}"/>
              </a:ext>
            </a:extLst>
          </p:cNvPr>
          <p:cNvSpPr txBox="1"/>
          <p:nvPr/>
        </p:nvSpPr>
        <p:spPr>
          <a:xfrm>
            <a:off x="880605" y="1269344"/>
            <a:ext cx="4162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Analiza</a:t>
            </a:r>
            <a:r>
              <a:rPr lang="en-US" dirty="0"/>
              <a:t> socio-</a:t>
            </a:r>
            <a:r>
              <a:rPr lang="en-US" dirty="0" err="1"/>
              <a:t>demografica</a:t>
            </a:r>
            <a:r>
              <a:rPr lang="en-US" dirty="0"/>
              <a:t> – </a:t>
            </a:r>
            <a:r>
              <a:rPr lang="en-US" dirty="0" err="1"/>
              <a:t>Religiozitatea</a:t>
            </a:r>
            <a:r>
              <a:rPr lang="en-US" dirty="0"/>
              <a:t>:</a:t>
            </a:r>
            <a:endParaRPr lang="ro-RO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313806D-A9EB-4083-9BAD-A0ABF406159F}"/>
              </a:ext>
            </a:extLst>
          </p:cNvPr>
          <p:cNvSpPr txBox="1">
            <a:spLocks/>
          </p:cNvSpPr>
          <p:nvPr/>
        </p:nvSpPr>
        <p:spPr>
          <a:xfrm>
            <a:off x="491101" y="279919"/>
            <a:ext cx="11536058" cy="7730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Grupe de toleranta religioasa la romani</a:t>
            </a:r>
          </a:p>
          <a:p>
            <a:r>
              <a:rPr lang="nb-NO" sz="1700" dirty="0">
                <a:latin typeface="Calibri" panose="020F0502020204030204" pitchFamily="34" charset="0"/>
                <a:cs typeface="Calibri" panose="020F0502020204030204" pitchFamily="34" charset="0"/>
              </a:rPr>
              <a:t>% din totalul populatiei </a:t>
            </a:r>
            <a:endParaRPr lang="it-IT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83490E2-6B27-4A01-AB01-3491D53C85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6224049"/>
              </p:ext>
            </p:extLst>
          </p:nvPr>
        </p:nvGraphicFramePr>
        <p:xfrm>
          <a:off x="2066926" y="1638676"/>
          <a:ext cx="8982074" cy="4939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78388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8D5C81-51E7-4A1E-AEA5-2AD0095C0307}"/>
              </a:ext>
            </a:extLst>
          </p:cNvPr>
          <p:cNvSpPr txBox="1"/>
          <p:nvPr/>
        </p:nvSpPr>
        <p:spPr>
          <a:xfrm>
            <a:off x="880605" y="1269344"/>
            <a:ext cx="4722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Analiza</a:t>
            </a:r>
            <a:r>
              <a:rPr lang="en-US" dirty="0"/>
              <a:t> socio-</a:t>
            </a:r>
            <a:r>
              <a:rPr lang="en-US" dirty="0" err="1"/>
              <a:t>demografica</a:t>
            </a:r>
            <a:r>
              <a:rPr lang="en-US" dirty="0"/>
              <a:t> – </a:t>
            </a:r>
            <a:r>
              <a:rPr lang="en-US" dirty="0" err="1"/>
              <a:t>Religie</a:t>
            </a:r>
            <a:r>
              <a:rPr lang="en-US" dirty="0"/>
              <a:t>/</a:t>
            </a:r>
            <a:r>
              <a:rPr lang="en-US" dirty="0" err="1"/>
              <a:t>Confesiune</a:t>
            </a:r>
            <a:r>
              <a:rPr lang="en-US" dirty="0"/>
              <a:t>: </a:t>
            </a:r>
            <a:endParaRPr lang="ro-RO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313806D-A9EB-4083-9BAD-A0ABF406159F}"/>
              </a:ext>
            </a:extLst>
          </p:cNvPr>
          <p:cNvSpPr txBox="1">
            <a:spLocks/>
          </p:cNvSpPr>
          <p:nvPr/>
        </p:nvSpPr>
        <p:spPr>
          <a:xfrm>
            <a:off x="491101" y="279919"/>
            <a:ext cx="11536058" cy="7730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Grupe de toleranta religioasa la romani</a:t>
            </a:r>
          </a:p>
          <a:p>
            <a:r>
              <a:rPr lang="nb-NO" sz="1700" dirty="0">
                <a:latin typeface="Calibri" panose="020F0502020204030204" pitchFamily="34" charset="0"/>
                <a:cs typeface="Calibri" panose="020F0502020204030204" pitchFamily="34" charset="0"/>
              </a:rPr>
              <a:t>% din totalul populatiei </a:t>
            </a:r>
            <a:endParaRPr lang="it-IT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83490E2-6B27-4A01-AB01-3491D53C85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5311089"/>
              </p:ext>
            </p:extLst>
          </p:nvPr>
        </p:nvGraphicFramePr>
        <p:xfrm>
          <a:off x="2066926" y="1638676"/>
          <a:ext cx="8982074" cy="5057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066043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7E7A7-C40A-EAE7-A388-6961C1D2F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  <a:cs typeface="Calibri Light"/>
              </a:rPr>
              <a:t>Indexul</a:t>
            </a:r>
            <a:r>
              <a:rPr lang="en-US" dirty="0">
                <a:solidFill>
                  <a:srgbClr val="FF0000"/>
                </a:solidFill>
                <a:cs typeface="Calibri Light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Calibri Light"/>
              </a:rPr>
              <a:t>toleranței</a:t>
            </a:r>
            <a:r>
              <a:rPr lang="en-US" dirty="0">
                <a:solidFill>
                  <a:srgbClr val="FF0000"/>
                </a:solidFill>
                <a:cs typeface="Calibri Light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Calibri Light"/>
              </a:rPr>
              <a:t>religioase</a:t>
            </a:r>
            <a:r>
              <a:rPr lang="en-US" dirty="0">
                <a:solidFill>
                  <a:srgbClr val="FF0000"/>
                </a:solidFill>
                <a:cs typeface="Calibri Light"/>
              </a:rPr>
              <a:t> (B)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EDFE0-3672-2DEA-9FC7-575C91F8A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 err="1">
                <a:cs typeface="Calibri" panose="020F0502020204030204"/>
              </a:rPr>
              <a:t>Pentru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această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versiune</a:t>
            </a:r>
            <a:r>
              <a:rPr lang="en-US" dirty="0">
                <a:cs typeface="Calibri" panose="020F0502020204030204"/>
              </a:rPr>
              <a:t> a </a:t>
            </a:r>
            <a:r>
              <a:rPr lang="en-US" dirty="0" err="1">
                <a:cs typeface="Calibri" panose="020F0502020204030204"/>
              </a:rPr>
              <a:t>indexului</a:t>
            </a:r>
            <a:r>
              <a:rPr lang="en-US" dirty="0">
                <a:cs typeface="Calibri" panose="020F0502020204030204"/>
              </a:rPr>
              <a:t> au </a:t>
            </a:r>
            <a:r>
              <a:rPr lang="en-US" dirty="0" err="1">
                <a:cs typeface="Calibri" panose="020F0502020204030204"/>
              </a:rPr>
              <a:t>fost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luate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în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calcul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doar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acei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itemi</a:t>
            </a:r>
            <a:r>
              <a:rPr lang="en-US" dirty="0">
                <a:cs typeface="Calibri" panose="020F0502020204030204"/>
              </a:rPr>
              <a:t> din </a:t>
            </a:r>
            <a:r>
              <a:rPr lang="en-US" dirty="0" err="1">
                <a:cs typeface="Calibri" panose="020F0502020204030204"/>
              </a:rPr>
              <a:t>chestionar</a:t>
            </a:r>
            <a:r>
              <a:rPr lang="en-US" dirty="0">
                <a:cs typeface="Calibri" panose="020F0502020204030204"/>
              </a:rPr>
              <a:t> care </a:t>
            </a:r>
            <a:r>
              <a:rPr lang="en-US" dirty="0" err="1">
                <a:cs typeface="Calibri" panose="020F0502020204030204"/>
              </a:rPr>
              <a:t>atestau</a:t>
            </a:r>
            <a:r>
              <a:rPr lang="en-US" dirty="0">
                <a:cs typeface="Calibri" panose="020F0502020204030204"/>
              </a:rPr>
              <a:t> o </a:t>
            </a:r>
            <a:r>
              <a:rPr lang="en-US" dirty="0" err="1">
                <a:cs typeface="Calibri" panose="020F0502020204030204"/>
              </a:rPr>
              <a:t>diferență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pronunțată</a:t>
            </a:r>
            <a:r>
              <a:rPr lang="en-US" dirty="0">
                <a:cs typeface="Calibri" panose="020F0502020204030204"/>
              </a:rPr>
              <a:t> de </a:t>
            </a:r>
            <a:r>
              <a:rPr lang="en-US" dirty="0" err="1">
                <a:cs typeface="Calibri" panose="020F0502020204030204"/>
              </a:rPr>
              <a:t>opinie</a:t>
            </a:r>
            <a:r>
              <a:rPr lang="en-US" dirty="0">
                <a:cs typeface="Calibri" panose="020F0502020204030204"/>
              </a:rPr>
              <a:t>/</a:t>
            </a:r>
            <a:r>
              <a:rPr lang="en-US" dirty="0" err="1">
                <a:cs typeface="Calibri" panose="020F0502020204030204"/>
              </a:rPr>
              <a:t>atitudine</a:t>
            </a:r>
            <a:r>
              <a:rPr lang="en-US" dirty="0">
                <a:cs typeface="Calibri" panose="020F0502020204030204"/>
              </a:rPr>
              <a:t> </a:t>
            </a:r>
            <a:r>
              <a:rPr lang="en-US" dirty="0" err="1">
                <a:cs typeface="Calibri" panose="020F0502020204030204"/>
              </a:rPr>
              <a:t>în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rândul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respondenților</a:t>
            </a:r>
            <a:r>
              <a:rPr lang="en-US" dirty="0">
                <a:cs typeface="Calibri" panose="020F0502020204030204"/>
              </a:rPr>
              <a:t>. </a:t>
            </a:r>
            <a:r>
              <a:rPr lang="en-US" dirty="0" err="1">
                <a:cs typeface="Calibri" panose="020F0502020204030204"/>
              </a:rPr>
              <a:t>Practic</a:t>
            </a:r>
            <a:r>
              <a:rPr lang="en-US" dirty="0">
                <a:cs typeface="Calibri" panose="020F0502020204030204"/>
              </a:rPr>
              <a:t>, </a:t>
            </a:r>
            <a:r>
              <a:rPr lang="en-US" dirty="0" err="1">
                <a:cs typeface="Calibri" panose="020F0502020204030204"/>
              </a:rPr>
              <a:t>este</a:t>
            </a:r>
            <a:r>
              <a:rPr lang="en-US" dirty="0">
                <a:cs typeface="Calibri" panose="020F0502020204030204"/>
              </a:rPr>
              <a:t> o </a:t>
            </a:r>
            <a:r>
              <a:rPr lang="en-US" dirty="0" err="1">
                <a:cs typeface="Calibri" panose="020F0502020204030204"/>
              </a:rPr>
              <a:t>selecție</a:t>
            </a:r>
            <a:r>
              <a:rPr lang="en-US" dirty="0">
                <a:cs typeface="Calibri" panose="020F0502020204030204"/>
              </a:rPr>
              <a:t> a </a:t>
            </a:r>
            <a:r>
              <a:rPr lang="en-US" dirty="0" err="1">
                <a:cs typeface="Calibri" panose="020F0502020204030204"/>
              </a:rPr>
              <a:t>afirmațiilor</a:t>
            </a:r>
            <a:r>
              <a:rPr lang="en-US" dirty="0">
                <a:cs typeface="Calibri" panose="020F0502020204030204"/>
              </a:rPr>
              <a:t>/</a:t>
            </a:r>
            <a:r>
              <a:rPr lang="en-US" dirty="0" err="1">
                <a:cs typeface="Calibri" panose="020F0502020204030204"/>
              </a:rPr>
              <a:t>scenariilor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mai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ferme</a:t>
            </a:r>
            <a:r>
              <a:rPr lang="en-US" dirty="0">
                <a:cs typeface="Calibri" panose="020F0502020204030204"/>
              </a:rPr>
              <a:t> din index.</a:t>
            </a:r>
          </a:p>
          <a:p>
            <a:pPr marL="0" indent="0">
              <a:buNone/>
            </a:pPr>
            <a:r>
              <a:rPr lang="en-US" dirty="0" err="1">
                <a:cs typeface="Calibri" panose="020F0502020204030204"/>
              </a:rPr>
              <a:t>Întrebările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luate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în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analiză</a:t>
            </a:r>
            <a:r>
              <a:rPr lang="en-US" dirty="0">
                <a:cs typeface="Calibri" panose="020F0502020204030204"/>
              </a:rPr>
              <a:t>: 5, 6, 7, 15, 16, 18, 19, 20, 12.3, 12.4, 13.3, 13.4, 14.3, 14.4</a:t>
            </a:r>
          </a:p>
        </p:txBody>
      </p:sp>
    </p:spTree>
    <p:extLst>
      <p:ext uri="{BB962C8B-B14F-4D97-AF65-F5344CB8AC3E}">
        <p14:creationId xmlns:p14="http://schemas.microsoft.com/office/powerpoint/2010/main" val="38422165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16F21-73C4-D86C-AFCD-B2F0F1F6C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38200" y="297657"/>
            <a:ext cx="10515600" cy="67468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C8C76948-E1FA-8804-C205-C383A79A40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4575" y="289719"/>
            <a:ext cx="10292818" cy="5887244"/>
          </a:xfrm>
        </p:spPr>
      </p:pic>
    </p:spTree>
    <p:extLst>
      <p:ext uri="{BB962C8B-B14F-4D97-AF65-F5344CB8AC3E}">
        <p14:creationId xmlns:p14="http://schemas.microsoft.com/office/powerpoint/2010/main" val="33547433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1EF7F-DAAE-1D66-1B97-F2F456160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C51162ED-BA50-B30E-85AF-DB198BA2A0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0119" y="705645"/>
            <a:ext cx="10410824" cy="5388767"/>
          </a:xfrm>
        </p:spPr>
      </p:pic>
    </p:spTree>
    <p:extLst>
      <p:ext uri="{BB962C8B-B14F-4D97-AF65-F5344CB8AC3E}">
        <p14:creationId xmlns:p14="http://schemas.microsoft.com/office/powerpoint/2010/main" val="11332458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E31DA919-0F10-413F-BFF9-4D4123693F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9610229"/>
              </p:ext>
            </p:extLst>
          </p:nvPr>
        </p:nvGraphicFramePr>
        <p:xfrm>
          <a:off x="1119357" y="1048591"/>
          <a:ext cx="10478219" cy="5471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FEC1B1A9-1FD9-43EA-91E9-CE0FC5B8E0D8}"/>
              </a:ext>
            </a:extLst>
          </p:cNvPr>
          <p:cNvSpPr txBox="1">
            <a:spLocks/>
          </p:cNvSpPr>
          <p:nvPr/>
        </p:nvSpPr>
        <p:spPr>
          <a:xfrm>
            <a:off x="327970" y="102518"/>
            <a:ext cx="11536058" cy="10140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2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Atitudinea populației față de migranți/refugiați 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600" dirty="0">
                <a:latin typeface="Calibri" panose="020F0502020204030204" pitchFamily="34" charset="0"/>
                <a:cs typeface="Calibri" panose="020F0502020204030204" pitchFamily="34" charset="0"/>
              </a:rPr>
              <a:t>% din totalul populatiei</a:t>
            </a:r>
            <a:endParaRPr lang="ro-RO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7670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8D5C81-51E7-4A1E-AEA5-2AD0095C0307}"/>
              </a:ext>
            </a:extLst>
          </p:cNvPr>
          <p:cNvSpPr txBox="1"/>
          <p:nvPr/>
        </p:nvSpPr>
        <p:spPr>
          <a:xfrm>
            <a:off x="880605" y="1269344"/>
            <a:ext cx="3489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Analiza</a:t>
            </a:r>
            <a:r>
              <a:rPr lang="en-US" dirty="0"/>
              <a:t> socio-</a:t>
            </a:r>
            <a:r>
              <a:rPr lang="en-US" dirty="0" err="1"/>
              <a:t>demografica</a:t>
            </a:r>
            <a:r>
              <a:rPr lang="en-US" dirty="0"/>
              <a:t> – </a:t>
            </a:r>
            <a:r>
              <a:rPr lang="en-US" dirty="0" err="1"/>
              <a:t>Varsta</a:t>
            </a:r>
            <a:r>
              <a:rPr lang="en-US" dirty="0"/>
              <a:t>:</a:t>
            </a:r>
            <a:endParaRPr lang="ro-RO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313806D-A9EB-4083-9BAD-A0ABF406159F}"/>
              </a:ext>
            </a:extLst>
          </p:cNvPr>
          <p:cNvSpPr txBox="1">
            <a:spLocks/>
          </p:cNvSpPr>
          <p:nvPr/>
        </p:nvSpPr>
        <p:spPr>
          <a:xfrm>
            <a:off x="491101" y="279919"/>
            <a:ext cx="11536058" cy="77303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21. Refugiatii trebuie acceptati indiferent de religia lor, de cultura sau de tara din care vin:</a:t>
            </a:r>
          </a:p>
          <a:p>
            <a:endParaRPr lang="it-IT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700" dirty="0">
                <a:latin typeface="Calibri" panose="020F0502020204030204" pitchFamily="34" charset="0"/>
                <a:cs typeface="Calibri" panose="020F0502020204030204" pitchFamily="34" charset="0"/>
              </a:rPr>
              <a:t>% din totalul populatiei </a:t>
            </a:r>
            <a:endParaRPr lang="it-IT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83490E2-6B27-4A01-AB01-3491D53C85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5061400"/>
              </p:ext>
            </p:extLst>
          </p:nvPr>
        </p:nvGraphicFramePr>
        <p:xfrm>
          <a:off x="2066926" y="1638676"/>
          <a:ext cx="8982074" cy="4939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019568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8D5C81-51E7-4A1E-AEA5-2AD0095C0307}"/>
              </a:ext>
            </a:extLst>
          </p:cNvPr>
          <p:cNvSpPr txBox="1"/>
          <p:nvPr/>
        </p:nvSpPr>
        <p:spPr>
          <a:xfrm>
            <a:off x="880605" y="1269344"/>
            <a:ext cx="3489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Analiza</a:t>
            </a:r>
            <a:r>
              <a:rPr lang="en-US" dirty="0"/>
              <a:t> socio-</a:t>
            </a:r>
            <a:r>
              <a:rPr lang="en-US" dirty="0" err="1"/>
              <a:t>demografica</a:t>
            </a:r>
            <a:r>
              <a:rPr lang="en-US" dirty="0"/>
              <a:t> – </a:t>
            </a:r>
            <a:r>
              <a:rPr lang="en-US" dirty="0" err="1"/>
              <a:t>Varsta</a:t>
            </a:r>
            <a:r>
              <a:rPr lang="en-US" dirty="0"/>
              <a:t>:</a:t>
            </a:r>
            <a:endParaRPr lang="ro-RO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313806D-A9EB-4083-9BAD-A0ABF406159F}"/>
              </a:ext>
            </a:extLst>
          </p:cNvPr>
          <p:cNvSpPr txBox="1">
            <a:spLocks/>
          </p:cNvSpPr>
          <p:nvPr/>
        </p:nvSpPr>
        <p:spPr>
          <a:xfrm>
            <a:off x="491101" y="279919"/>
            <a:ext cx="11536058" cy="77303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22. Migrantii din vecinatatea tarii noastre trebuie acceptati si ajutati intr-o masura mai mare decat migrantii proveniti din alte regiuni mai indepartate:</a:t>
            </a:r>
          </a:p>
          <a:p>
            <a:r>
              <a:rPr lang="nb-NO" sz="1700" dirty="0">
                <a:latin typeface="Calibri" panose="020F0502020204030204" pitchFamily="34" charset="0"/>
                <a:cs typeface="Calibri" panose="020F0502020204030204" pitchFamily="34" charset="0"/>
              </a:rPr>
              <a:t>% din totalul populatiei </a:t>
            </a:r>
            <a:endParaRPr lang="it-IT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83490E2-6B27-4A01-AB01-3491D53C85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3402626"/>
              </p:ext>
            </p:extLst>
          </p:nvPr>
        </p:nvGraphicFramePr>
        <p:xfrm>
          <a:off x="2066926" y="1638676"/>
          <a:ext cx="8982074" cy="4939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0779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E31DA919-0F10-413F-BFF9-4D4123693F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9779709"/>
              </p:ext>
            </p:extLst>
          </p:nvPr>
        </p:nvGraphicFramePr>
        <p:xfrm>
          <a:off x="1119357" y="1048591"/>
          <a:ext cx="10478219" cy="5471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FEC1B1A9-1FD9-43EA-91E9-CE0FC5B8E0D8}"/>
              </a:ext>
            </a:extLst>
          </p:cNvPr>
          <p:cNvSpPr txBox="1">
            <a:spLocks/>
          </p:cNvSpPr>
          <p:nvPr/>
        </p:nvSpPr>
        <p:spPr>
          <a:xfrm>
            <a:off x="327970" y="102518"/>
            <a:ext cx="11536058" cy="10140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o-RO" sz="22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Libertate religioasă</a:t>
            </a:r>
            <a:r>
              <a:rPr lang="en-US" sz="22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b-NO" sz="1600" dirty="0">
                <a:latin typeface="Calibri" panose="020F0502020204030204" pitchFamily="34" charset="0"/>
                <a:cs typeface="Calibri" panose="020F0502020204030204" pitchFamily="34" charset="0"/>
              </a:rPr>
              <a:t>% din totalul populatiei</a:t>
            </a:r>
            <a:endParaRPr lang="ro-RO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5396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8D5C81-51E7-4A1E-AEA5-2AD0095C0307}"/>
              </a:ext>
            </a:extLst>
          </p:cNvPr>
          <p:cNvSpPr txBox="1"/>
          <p:nvPr/>
        </p:nvSpPr>
        <p:spPr>
          <a:xfrm>
            <a:off x="880605" y="1269344"/>
            <a:ext cx="3489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Analiza</a:t>
            </a:r>
            <a:r>
              <a:rPr lang="en-US" dirty="0"/>
              <a:t> socio-</a:t>
            </a:r>
            <a:r>
              <a:rPr lang="en-US" dirty="0" err="1"/>
              <a:t>demografica</a:t>
            </a:r>
            <a:r>
              <a:rPr lang="en-US" dirty="0"/>
              <a:t> – </a:t>
            </a:r>
            <a:r>
              <a:rPr lang="en-US" dirty="0" err="1"/>
              <a:t>Varsta</a:t>
            </a:r>
            <a:r>
              <a:rPr lang="en-US" dirty="0"/>
              <a:t>:</a:t>
            </a:r>
            <a:endParaRPr lang="ro-RO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313806D-A9EB-4083-9BAD-A0ABF406159F}"/>
              </a:ext>
            </a:extLst>
          </p:cNvPr>
          <p:cNvSpPr txBox="1">
            <a:spLocks/>
          </p:cNvSpPr>
          <p:nvPr/>
        </p:nvSpPr>
        <p:spPr>
          <a:xfrm>
            <a:off x="491101" y="279919"/>
            <a:ext cx="11536058" cy="7730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23. Tarile UE au acceptat prea multi refugiati si migranti in ultimii ani</a:t>
            </a:r>
          </a:p>
          <a:p>
            <a:r>
              <a:rPr lang="nb-NO" sz="1700" dirty="0">
                <a:latin typeface="Calibri" panose="020F0502020204030204" pitchFamily="34" charset="0"/>
                <a:cs typeface="Calibri" panose="020F0502020204030204" pitchFamily="34" charset="0"/>
              </a:rPr>
              <a:t>% din totalul populatiei </a:t>
            </a:r>
            <a:endParaRPr lang="it-IT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83490E2-6B27-4A01-AB01-3491D53C85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5985733"/>
              </p:ext>
            </p:extLst>
          </p:nvPr>
        </p:nvGraphicFramePr>
        <p:xfrm>
          <a:off x="2066926" y="1638676"/>
          <a:ext cx="8982074" cy="4939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257936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8D5C81-51E7-4A1E-AEA5-2AD0095C0307}"/>
              </a:ext>
            </a:extLst>
          </p:cNvPr>
          <p:cNvSpPr txBox="1"/>
          <p:nvPr/>
        </p:nvSpPr>
        <p:spPr>
          <a:xfrm>
            <a:off x="880605" y="1269344"/>
            <a:ext cx="378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Analiza</a:t>
            </a:r>
            <a:r>
              <a:rPr lang="en-US" dirty="0"/>
              <a:t> socio-</a:t>
            </a:r>
            <a:r>
              <a:rPr lang="en-US" dirty="0" err="1"/>
              <a:t>demografica</a:t>
            </a:r>
            <a:r>
              <a:rPr lang="en-US" dirty="0"/>
              <a:t> – </a:t>
            </a:r>
            <a:r>
              <a:rPr lang="en-US" dirty="0" err="1"/>
              <a:t>Regiunea</a:t>
            </a:r>
            <a:r>
              <a:rPr lang="en-US" dirty="0"/>
              <a:t>:</a:t>
            </a:r>
            <a:endParaRPr lang="ro-RO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313806D-A9EB-4083-9BAD-A0ABF406159F}"/>
              </a:ext>
            </a:extLst>
          </p:cNvPr>
          <p:cNvSpPr txBox="1">
            <a:spLocks/>
          </p:cNvSpPr>
          <p:nvPr/>
        </p:nvSpPr>
        <p:spPr>
          <a:xfrm>
            <a:off x="491101" y="279919"/>
            <a:ext cx="11536058" cy="7730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21. Refugiatii trebuie acceptati indiferent de religia lor, de cultura sau de tara din care vin:</a:t>
            </a:r>
          </a:p>
          <a:p>
            <a:r>
              <a:rPr lang="nb-NO" sz="1700" dirty="0">
                <a:latin typeface="Calibri" panose="020F0502020204030204" pitchFamily="34" charset="0"/>
                <a:cs typeface="Calibri" panose="020F0502020204030204" pitchFamily="34" charset="0"/>
              </a:rPr>
              <a:t>% din totalul populatiei </a:t>
            </a:r>
            <a:endParaRPr lang="it-IT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83490E2-6B27-4A01-AB01-3491D53C85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8475780"/>
              </p:ext>
            </p:extLst>
          </p:nvPr>
        </p:nvGraphicFramePr>
        <p:xfrm>
          <a:off x="2066926" y="1638676"/>
          <a:ext cx="8982074" cy="4939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709880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8D5C81-51E7-4A1E-AEA5-2AD0095C0307}"/>
              </a:ext>
            </a:extLst>
          </p:cNvPr>
          <p:cNvSpPr txBox="1"/>
          <p:nvPr/>
        </p:nvSpPr>
        <p:spPr>
          <a:xfrm>
            <a:off x="880605" y="1269344"/>
            <a:ext cx="378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Analiza</a:t>
            </a:r>
            <a:r>
              <a:rPr lang="en-US" dirty="0"/>
              <a:t> socio-</a:t>
            </a:r>
            <a:r>
              <a:rPr lang="en-US" dirty="0" err="1"/>
              <a:t>demografica</a:t>
            </a:r>
            <a:r>
              <a:rPr lang="en-US" dirty="0"/>
              <a:t> – </a:t>
            </a:r>
            <a:r>
              <a:rPr lang="en-US" dirty="0" err="1"/>
              <a:t>Regiunea</a:t>
            </a:r>
            <a:r>
              <a:rPr lang="en-US" dirty="0"/>
              <a:t>:</a:t>
            </a:r>
            <a:endParaRPr lang="ro-RO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313806D-A9EB-4083-9BAD-A0ABF406159F}"/>
              </a:ext>
            </a:extLst>
          </p:cNvPr>
          <p:cNvSpPr txBox="1">
            <a:spLocks/>
          </p:cNvSpPr>
          <p:nvPr/>
        </p:nvSpPr>
        <p:spPr>
          <a:xfrm>
            <a:off x="491101" y="279919"/>
            <a:ext cx="11536058" cy="77303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22. Migrantii din vecinatatea tarii noastre trebuie acceptati si ajutati intr-o masura mai mare decat migrantii proveniti din alte regiuni mai indepartate:</a:t>
            </a:r>
          </a:p>
          <a:p>
            <a:r>
              <a:rPr lang="nb-NO" sz="1700" dirty="0">
                <a:latin typeface="Calibri" panose="020F0502020204030204" pitchFamily="34" charset="0"/>
                <a:cs typeface="Calibri" panose="020F0502020204030204" pitchFamily="34" charset="0"/>
              </a:rPr>
              <a:t>% din totalul populatiei </a:t>
            </a:r>
            <a:endParaRPr lang="it-IT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83490E2-6B27-4A01-AB01-3491D53C85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5561115"/>
              </p:ext>
            </p:extLst>
          </p:nvPr>
        </p:nvGraphicFramePr>
        <p:xfrm>
          <a:off x="2066926" y="1638676"/>
          <a:ext cx="8982074" cy="4939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26803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8D5C81-51E7-4A1E-AEA5-2AD0095C0307}"/>
              </a:ext>
            </a:extLst>
          </p:cNvPr>
          <p:cNvSpPr txBox="1"/>
          <p:nvPr/>
        </p:nvSpPr>
        <p:spPr>
          <a:xfrm>
            <a:off x="880605" y="1269344"/>
            <a:ext cx="378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Analiza</a:t>
            </a:r>
            <a:r>
              <a:rPr lang="en-US" dirty="0"/>
              <a:t> socio-</a:t>
            </a:r>
            <a:r>
              <a:rPr lang="en-US" dirty="0" err="1"/>
              <a:t>demografica</a:t>
            </a:r>
            <a:r>
              <a:rPr lang="en-US" dirty="0"/>
              <a:t> – </a:t>
            </a:r>
            <a:r>
              <a:rPr lang="en-US" dirty="0" err="1"/>
              <a:t>Regiunea</a:t>
            </a:r>
            <a:r>
              <a:rPr lang="en-US" dirty="0"/>
              <a:t>:</a:t>
            </a:r>
            <a:endParaRPr lang="ro-RO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313806D-A9EB-4083-9BAD-A0ABF406159F}"/>
              </a:ext>
            </a:extLst>
          </p:cNvPr>
          <p:cNvSpPr txBox="1">
            <a:spLocks/>
          </p:cNvSpPr>
          <p:nvPr/>
        </p:nvSpPr>
        <p:spPr>
          <a:xfrm>
            <a:off x="491101" y="279919"/>
            <a:ext cx="11536058" cy="7730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23. Tarile UE au acceptat prea multi refugiati si migranti in ultimii ani</a:t>
            </a:r>
          </a:p>
          <a:p>
            <a:r>
              <a:rPr lang="nb-NO" sz="1700" dirty="0">
                <a:latin typeface="Calibri" panose="020F0502020204030204" pitchFamily="34" charset="0"/>
                <a:cs typeface="Calibri" panose="020F0502020204030204" pitchFamily="34" charset="0"/>
              </a:rPr>
              <a:t>% din totalul populatiei </a:t>
            </a:r>
            <a:endParaRPr lang="it-IT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83490E2-6B27-4A01-AB01-3491D53C85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8499389"/>
              </p:ext>
            </p:extLst>
          </p:nvPr>
        </p:nvGraphicFramePr>
        <p:xfrm>
          <a:off x="2066926" y="1638676"/>
          <a:ext cx="8982074" cy="4939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155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8D5C81-51E7-4A1E-AEA5-2AD0095C0307}"/>
              </a:ext>
            </a:extLst>
          </p:cNvPr>
          <p:cNvSpPr txBox="1"/>
          <p:nvPr/>
        </p:nvSpPr>
        <p:spPr>
          <a:xfrm>
            <a:off x="880605" y="1269344"/>
            <a:ext cx="3989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Analiza</a:t>
            </a:r>
            <a:r>
              <a:rPr lang="en-US" dirty="0"/>
              <a:t> socio-</a:t>
            </a:r>
            <a:r>
              <a:rPr lang="en-US" dirty="0" err="1"/>
              <a:t>demografica</a:t>
            </a:r>
            <a:r>
              <a:rPr lang="en-US" dirty="0"/>
              <a:t> – </a:t>
            </a:r>
            <a:r>
              <a:rPr lang="en-US" dirty="0" err="1"/>
              <a:t>Religiozitate</a:t>
            </a:r>
            <a:endParaRPr lang="ro-RO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313806D-A9EB-4083-9BAD-A0ABF406159F}"/>
              </a:ext>
            </a:extLst>
          </p:cNvPr>
          <p:cNvSpPr txBox="1">
            <a:spLocks/>
          </p:cNvSpPr>
          <p:nvPr/>
        </p:nvSpPr>
        <p:spPr>
          <a:xfrm>
            <a:off x="491101" y="279919"/>
            <a:ext cx="11536058" cy="77303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21. Refugiatii trebuie acceptati indiferent de religia lor, de cultura sau de tara din care vin:</a:t>
            </a:r>
          </a:p>
          <a:p>
            <a:endParaRPr lang="en-US" sz="1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700" dirty="0">
                <a:latin typeface="Calibri" panose="020F0502020204030204" pitchFamily="34" charset="0"/>
                <a:cs typeface="Calibri" panose="020F0502020204030204" pitchFamily="34" charset="0"/>
              </a:rPr>
              <a:t>% din totalul populatiei </a:t>
            </a:r>
            <a:endParaRPr lang="it-IT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83490E2-6B27-4A01-AB01-3491D53C85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1757060"/>
              </p:ext>
            </p:extLst>
          </p:nvPr>
        </p:nvGraphicFramePr>
        <p:xfrm>
          <a:off x="2066926" y="1733550"/>
          <a:ext cx="8982074" cy="4844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398621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8D5C81-51E7-4A1E-AEA5-2AD0095C0307}"/>
              </a:ext>
            </a:extLst>
          </p:cNvPr>
          <p:cNvSpPr txBox="1"/>
          <p:nvPr/>
        </p:nvSpPr>
        <p:spPr>
          <a:xfrm>
            <a:off x="880605" y="1269344"/>
            <a:ext cx="3989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Analiza</a:t>
            </a:r>
            <a:r>
              <a:rPr lang="en-US" dirty="0"/>
              <a:t> socio-</a:t>
            </a:r>
            <a:r>
              <a:rPr lang="en-US" dirty="0" err="1"/>
              <a:t>demografica</a:t>
            </a:r>
            <a:r>
              <a:rPr lang="en-US" dirty="0"/>
              <a:t> – </a:t>
            </a:r>
            <a:r>
              <a:rPr lang="en-US" dirty="0" err="1"/>
              <a:t>Religiozitate</a:t>
            </a:r>
            <a:endParaRPr lang="ro-RO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313806D-A9EB-4083-9BAD-A0ABF406159F}"/>
              </a:ext>
            </a:extLst>
          </p:cNvPr>
          <p:cNvSpPr txBox="1">
            <a:spLocks/>
          </p:cNvSpPr>
          <p:nvPr/>
        </p:nvSpPr>
        <p:spPr>
          <a:xfrm>
            <a:off x="491101" y="279919"/>
            <a:ext cx="11536058" cy="77303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22. Migrantii din vecinatatea tarii noastre trebuie acceptati si ajutati intr-o masura mai mare decat migrantii proveniti din alte regiuni mai indepartate:</a:t>
            </a:r>
            <a:endParaRPr lang="en-US" sz="1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700" dirty="0">
                <a:latin typeface="Calibri" panose="020F0502020204030204" pitchFamily="34" charset="0"/>
                <a:cs typeface="Calibri" panose="020F0502020204030204" pitchFamily="34" charset="0"/>
              </a:rPr>
              <a:t>% din totalul populatiei </a:t>
            </a:r>
            <a:endParaRPr lang="it-IT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83490E2-6B27-4A01-AB01-3491D53C85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814288"/>
              </p:ext>
            </p:extLst>
          </p:nvPr>
        </p:nvGraphicFramePr>
        <p:xfrm>
          <a:off x="2066926" y="1733550"/>
          <a:ext cx="8982074" cy="4844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774910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8D5C81-51E7-4A1E-AEA5-2AD0095C0307}"/>
              </a:ext>
            </a:extLst>
          </p:cNvPr>
          <p:cNvSpPr txBox="1"/>
          <p:nvPr/>
        </p:nvSpPr>
        <p:spPr>
          <a:xfrm>
            <a:off x="880605" y="1269344"/>
            <a:ext cx="3989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Analiza</a:t>
            </a:r>
            <a:r>
              <a:rPr lang="en-US" dirty="0"/>
              <a:t> socio-</a:t>
            </a:r>
            <a:r>
              <a:rPr lang="en-US" dirty="0" err="1"/>
              <a:t>demografica</a:t>
            </a:r>
            <a:r>
              <a:rPr lang="en-US" dirty="0"/>
              <a:t> – </a:t>
            </a:r>
            <a:r>
              <a:rPr lang="en-US" dirty="0" err="1"/>
              <a:t>Religiozitate</a:t>
            </a:r>
            <a:endParaRPr lang="ro-RO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313806D-A9EB-4083-9BAD-A0ABF406159F}"/>
              </a:ext>
            </a:extLst>
          </p:cNvPr>
          <p:cNvSpPr txBox="1">
            <a:spLocks/>
          </p:cNvSpPr>
          <p:nvPr/>
        </p:nvSpPr>
        <p:spPr>
          <a:xfrm>
            <a:off x="491101" y="279919"/>
            <a:ext cx="11536058" cy="7730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23. Tarile UE au acceptat prea multi refugiati si migranti in ultimii ani</a:t>
            </a:r>
          </a:p>
          <a:p>
            <a:r>
              <a:rPr lang="nb-NO" sz="1700" dirty="0">
                <a:latin typeface="Calibri" panose="020F0502020204030204" pitchFamily="34" charset="0"/>
                <a:cs typeface="Calibri" panose="020F0502020204030204" pitchFamily="34" charset="0"/>
              </a:rPr>
              <a:t>% din totalul populatiei </a:t>
            </a:r>
            <a:endParaRPr lang="it-IT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83490E2-6B27-4A01-AB01-3491D53C85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3587135"/>
              </p:ext>
            </p:extLst>
          </p:nvPr>
        </p:nvGraphicFramePr>
        <p:xfrm>
          <a:off x="2066926" y="1733550"/>
          <a:ext cx="8982074" cy="4844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168834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E31DA919-0F10-413F-BFF9-4D4123693F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4294828"/>
              </p:ext>
            </p:extLst>
          </p:nvPr>
        </p:nvGraphicFramePr>
        <p:xfrm>
          <a:off x="1" y="1022037"/>
          <a:ext cx="11597576" cy="5471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FEC1B1A9-1FD9-43EA-91E9-CE0FC5B8E0D8}"/>
              </a:ext>
            </a:extLst>
          </p:cNvPr>
          <p:cNvSpPr txBox="1">
            <a:spLocks/>
          </p:cNvSpPr>
          <p:nvPr/>
        </p:nvSpPr>
        <p:spPr>
          <a:xfrm>
            <a:off x="327970" y="102518"/>
            <a:ext cx="11536058" cy="10140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2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Atitudinea populației față de migranți/refugiați II</a:t>
            </a:r>
            <a:endParaRPr lang="en-US" sz="2200" b="1" dirty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24. </a:t>
            </a:r>
            <a:r>
              <a:rPr lang="pt-BR" sz="22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Ați fi de acord ca un migrant/refugiat: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600" dirty="0">
                <a:latin typeface="Calibri" panose="020F0502020204030204" pitchFamily="34" charset="0"/>
                <a:cs typeface="Calibri" panose="020F0502020204030204" pitchFamily="34" charset="0"/>
              </a:rPr>
              <a:t>% din totalul populatiei</a:t>
            </a:r>
            <a:endParaRPr lang="ro-RO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1969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8D5C81-51E7-4A1E-AEA5-2AD0095C0307}"/>
              </a:ext>
            </a:extLst>
          </p:cNvPr>
          <p:cNvSpPr txBox="1"/>
          <p:nvPr/>
        </p:nvSpPr>
        <p:spPr>
          <a:xfrm>
            <a:off x="880605" y="1269344"/>
            <a:ext cx="5062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Analiza</a:t>
            </a:r>
            <a:r>
              <a:rPr lang="en-US" dirty="0"/>
              <a:t> socio-</a:t>
            </a:r>
            <a:r>
              <a:rPr lang="en-US" dirty="0" err="1"/>
              <a:t>demografica</a:t>
            </a:r>
            <a:r>
              <a:rPr lang="en-US" dirty="0"/>
              <a:t> – Ultima </a:t>
            </a:r>
            <a:r>
              <a:rPr lang="en-US" dirty="0" err="1"/>
              <a:t>scoala</a:t>
            </a:r>
            <a:r>
              <a:rPr lang="en-US" dirty="0"/>
              <a:t> </a:t>
            </a:r>
            <a:r>
              <a:rPr lang="en-US" dirty="0" err="1"/>
              <a:t>absolvita</a:t>
            </a:r>
            <a:r>
              <a:rPr lang="en-US" dirty="0"/>
              <a:t>:</a:t>
            </a:r>
            <a:endParaRPr lang="ro-RO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313806D-A9EB-4083-9BAD-A0ABF406159F}"/>
              </a:ext>
            </a:extLst>
          </p:cNvPr>
          <p:cNvSpPr txBox="1">
            <a:spLocks/>
          </p:cNvSpPr>
          <p:nvPr/>
        </p:nvSpPr>
        <p:spPr>
          <a:xfrm>
            <a:off x="491101" y="279919"/>
            <a:ext cx="11536058" cy="77303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Ati fi de acord ca un migrant/refugiat: Sa fie coleg la locul de munca cu dvs.?</a:t>
            </a:r>
          </a:p>
          <a:p>
            <a:endParaRPr lang="en-U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700" dirty="0">
                <a:latin typeface="Calibri" panose="020F0502020204030204" pitchFamily="34" charset="0"/>
                <a:cs typeface="Calibri" panose="020F0502020204030204" pitchFamily="34" charset="0"/>
              </a:rPr>
              <a:t>% din totalul populatiei </a:t>
            </a:r>
            <a:endParaRPr lang="it-IT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D8ADABF-4B39-4DB1-82B9-9E3B0E26F5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8560621"/>
              </p:ext>
            </p:extLst>
          </p:nvPr>
        </p:nvGraphicFramePr>
        <p:xfrm>
          <a:off x="2066926" y="1733550"/>
          <a:ext cx="8982074" cy="4844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754656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8D5C81-51E7-4A1E-AEA5-2AD0095C0307}"/>
              </a:ext>
            </a:extLst>
          </p:cNvPr>
          <p:cNvSpPr txBox="1"/>
          <p:nvPr/>
        </p:nvSpPr>
        <p:spPr>
          <a:xfrm>
            <a:off x="880605" y="1269344"/>
            <a:ext cx="5062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Analiza</a:t>
            </a:r>
            <a:r>
              <a:rPr lang="en-US" dirty="0"/>
              <a:t> socio-</a:t>
            </a:r>
            <a:r>
              <a:rPr lang="en-US" dirty="0" err="1"/>
              <a:t>demografica</a:t>
            </a:r>
            <a:r>
              <a:rPr lang="en-US" dirty="0"/>
              <a:t> – Ultima </a:t>
            </a:r>
            <a:r>
              <a:rPr lang="en-US" dirty="0" err="1"/>
              <a:t>scoala</a:t>
            </a:r>
            <a:r>
              <a:rPr lang="en-US" dirty="0"/>
              <a:t> </a:t>
            </a:r>
            <a:r>
              <a:rPr lang="en-US" dirty="0" err="1"/>
              <a:t>absolvita</a:t>
            </a:r>
            <a:r>
              <a:rPr lang="en-US" dirty="0"/>
              <a:t>:</a:t>
            </a:r>
            <a:endParaRPr lang="ro-RO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313806D-A9EB-4083-9BAD-A0ABF406159F}"/>
              </a:ext>
            </a:extLst>
          </p:cNvPr>
          <p:cNvSpPr txBox="1">
            <a:spLocks/>
          </p:cNvSpPr>
          <p:nvPr/>
        </p:nvSpPr>
        <p:spPr>
          <a:xfrm>
            <a:off x="491101" y="279919"/>
            <a:ext cx="11536058" cy="77303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Ati fi de acord ca un migrant/refugiat: Sa fie vecin cu dvs.?</a:t>
            </a:r>
          </a:p>
          <a:p>
            <a:endParaRPr lang="en-U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700" dirty="0">
                <a:latin typeface="Calibri" panose="020F0502020204030204" pitchFamily="34" charset="0"/>
                <a:cs typeface="Calibri" panose="020F0502020204030204" pitchFamily="34" charset="0"/>
              </a:rPr>
              <a:t>% din totalul populatiei </a:t>
            </a:r>
            <a:endParaRPr lang="it-IT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D8ADABF-4B39-4DB1-82B9-9E3B0E26F5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9291928"/>
              </p:ext>
            </p:extLst>
          </p:nvPr>
        </p:nvGraphicFramePr>
        <p:xfrm>
          <a:off x="2066926" y="1733550"/>
          <a:ext cx="8982074" cy="4844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72784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E31DA919-0F10-413F-BFF9-4D4123693F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0824136"/>
              </p:ext>
            </p:extLst>
          </p:nvPr>
        </p:nvGraphicFramePr>
        <p:xfrm>
          <a:off x="1119357" y="1048591"/>
          <a:ext cx="10478219" cy="5471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FEC1B1A9-1FD9-43EA-91E9-CE0FC5B8E0D8}"/>
              </a:ext>
            </a:extLst>
          </p:cNvPr>
          <p:cNvSpPr txBox="1">
            <a:spLocks/>
          </p:cNvSpPr>
          <p:nvPr/>
        </p:nvSpPr>
        <p:spPr>
          <a:xfrm>
            <a:off x="327970" y="102518"/>
            <a:ext cx="11536058" cy="10140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o-RO" sz="22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Libertate religioasă</a:t>
            </a:r>
            <a:r>
              <a:rPr lang="en-US" sz="22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b-NO" sz="1600" dirty="0">
                <a:latin typeface="Calibri" panose="020F0502020204030204" pitchFamily="34" charset="0"/>
                <a:cs typeface="Calibri" panose="020F0502020204030204" pitchFamily="34" charset="0"/>
              </a:rPr>
              <a:t>% din totalul populatiei</a:t>
            </a:r>
            <a:endParaRPr lang="ro-RO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0397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8D5C81-51E7-4A1E-AEA5-2AD0095C0307}"/>
              </a:ext>
            </a:extLst>
          </p:cNvPr>
          <p:cNvSpPr txBox="1"/>
          <p:nvPr/>
        </p:nvSpPr>
        <p:spPr>
          <a:xfrm>
            <a:off x="880605" y="1269344"/>
            <a:ext cx="5062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Analiza</a:t>
            </a:r>
            <a:r>
              <a:rPr lang="en-US" dirty="0"/>
              <a:t> socio-</a:t>
            </a:r>
            <a:r>
              <a:rPr lang="en-US" dirty="0" err="1"/>
              <a:t>demografica</a:t>
            </a:r>
            <a:r>
              <a:rPr lang="en-US" dirty="0"/>
              <a:t> – Ultima </a:t>
            </a:r>
            <a:r>
              <a:rPr lang="en-US" dirty="0" err="1"/>
              <a:t>scoala</a:t>
            </a:r>
            <a:r>
              <a:rPr lang="en-US" dirty="0"/>
              <a:t> </a:t>
            </a:r>
            <a:r>
              <a:rPr lang="en-US" dirty="0" err="1"/>
              <a:t>absolvita</a:t>
            </a:r>
            <a:r>
              <a:rPr lang="en-US" dirty="0"/>
              <a:t>:</a:t>
            </a:r>
            <a:endParaRPr lang="ro-RO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313806D-A9EB-4083-9BAD-A0ABF406159F}"/>
              </a:ext>
            </a:extLst>
          </p:cNvPr>
          <p:cNvSpPr txBox="1">
            <a:spLocks/>
          </p:cNvSpPr>
          <p:nvPr/>
        </p:nvSpPr>
        <p:spPr>
          <a:xfrm>
            <a:off x="491101" y="159798"/>
            <a:ext cx="11536058" cy="7546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Ati fi de acord ca un migrant/refugiat: Sa faca parte din familia dvs.?</a:t>
            </a:r>
            <a:endParaRPr lang="en-US" sz="1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700" dirty="0">
                <a:latin typeface="Calibri" panose="020F0502020204030204" pitchFamily="34" charset="0"/>
                <a:cs typeface="Calibri" panose="020F0502020204030204" pitchFamily="34" charset="0"/>
              </a:rPr>
              <a:t>% din totalul populatiei </a:t>
            </a:r>
            <a:endParaRPr lang="it-IT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D8ADABF-4B39-4DB1-82B9-9E3B0E26F5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271472"/>
              </p:ext>
            </p:extLst>
          </p:nvPr>
        </p:nvGraphicFramePr>
        <p:xfrm>
          <a:off x="2066926" y="1733550"/>
          <a:ext cx="8982074" cy="4844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331806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8D5C81-51E7-4A1E-AEA5-2AD0095C0307}"/>
              </a:ext>
            </a:extLst>
          </p:cNvPr>
          <p:cNvSpPr txBox="1"/>
          <p:nvPr/>
        </p:nvSpPr>
        <p:spPr>
          <a:xfrm>
            <a:off x="880605" y="1269344"/>
            <a:ext cx="5062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Analiza</a:t>
            </a:r>
            <a:r>
              <a:rPr lang="en-US" dirty="0"/>
              <a:t> socio-</a:t>
            </a:r>
            <a:r>
              <a:rPr lang="en-US" dirty="0" err="1"/>
              <a:t>demografica</a:t>
            </a:r>
            <a:r>
              <a:rPr lang="en-US" dirty="0"/>
              <a:t> – Ultima </a:t>
            </a:r>
            <a:r>
              <a:rPr lang="en-US" dirty="0" err="1"/>
              <a:t>scoala</a:t>
            </a:r>
            <a:r>
              <a:rPr lang="en-US" dirty="0"/>
              <a:t> </a:t>
            </a:r>
            <a:r>
              <a:rPr lang="en-US" dirty="0" err="1"/>
              <a:t>absolvita</a:t>
            </a:r>
            <a:r>
              <a:rPr lang="en-US" dirty="0"/>
              <a:t>:</a:t>
            </a:r>
            <a:endParaRPr lang="ro-RO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313806D-A9EB-4083-9BAD-A0ABF406159F}"/>
              </a:ext>
            </a:extLst>
          </p:cNvPr>
          <p:cNvSpPr txBox="1">
            <a:spLocks/>
          </p:cNvSpPr>
          <p:nvPr/>
        </p:nvSpPr>
        <p:spPr>
          <a:xfrm>
            <a:off x="491101" y="159798"/>
            <a:ext cx="11536058" cy="7546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Ati fi de acord ca un migrant/refugiat: Sa se casatoreasca cu fiica/fiul dvs.?</a:t>
            </a:r>
            <a:endParaRPr lang="en-US" sz="1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700" dirty="0">
                <a:latin typeface="Calibri" panose="020F0502020204030204" pitchFamily="34" charset="0"/>
                <a:cs typeface="Calibri" panose="020F0502020204030204" pitchFamily="34" charset="0"/>
              </a:rPr>
              <a:t>% din totalul populatiei </a:t>
            </a:r>
            <a:endParaRPr lang="it-IT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D8ADABF-4B39-4DB1-82B9-9E3B0E26F5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4889666"/>
              </p:ext>
            </p:extLst>
          </p:nvPr>
        </p:nvGraphicFramePr>
        <p:xfrm>
          <a:off x="2066926" y="1733550"/>
          <a:ext cx="8982074" cy="4844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1852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8D5C81-51E7-4A1E-AEA5-2AD0095C0307}"/>
              </a:ext>
            </a:extLst>
          </p:cNvPr>
          <p:cNvSpPr txBox="1"/>
          <p:nvPr/>
        </p:nvSpPr>
        <p:spPr>
          <a:xfrm>
            <a:off x="880605" y="1269344"/>
            <a:ext cx="466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Analiza</a:t>
            </a:r>
            <a:r>
              <a:rPr lang="en-US" dirty="0"/>
              <a:t> socio-</a:t>
            </a:r>
            <a:r>
              <a:rPr lang="en-US" dirty="0" err="1"/>
              <a:t>demografica</a:t>
            </a:r>
            <a:r>
              <a:rPr lang="en-US" dirty="0"/>
              <a:t> – </a:t>
            </a:r>
            <a:r>
              <a:rPr lang="en-US" dirty="0" err="1"/>
              <a:t>Religie</a:t>
            </a:r>
            <a:r>
              <a:rPr lang="en-US" dirty="0"/>
              <a:t>/</a:t>
            </a:r>
            <a:r>
              <a:rPr lang="en-US" dirty="0" err="1"/>
              <a:t>Confesiune</a:t>
            </a:r>
            <a:r>
              <a:rPr lang="en-US" dirty="0"/>
              <a:t>:</a:t>
            </a:r>
            <a:endParaRPr lang="ro-RO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313806D-A9EB-4083-9BAD-A0ABF406159F}"/>
              </a:ext>
            </a:extLst>
          </p:cNvPr>
          <p:cNvSpPr txBox="1">
            <a:spLocks/>
          </p:cNvSpPr>
          <p:nvPr/>
        </p:nvSpPr>
        <p:spPr>
          <a:xfrm>
            <a:off x="491101" y="279919"/>
            <a:ext cx="11536058" cy="77303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Ati fi de acord ca un migrant/refugiat: Sa fie coleg la locul de munca cu dvs.?</a:t>
            </a:r>
          </a:p>
          <a:p>
            <a:endParaRPr lang="en-U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700" dirty="0">
                <a:latin typeface="Calibri" panose="020F0502020204030204" pitchFamily="34" charset="0"/>
                <a:cs typeface="Calibri" panose="020F0502020204030204" pitchFamily="34" charset="0"/>
              </a:rPr>
              <a:t>% din totalul populatiei </a:t>
            </a:r>
            <a:endParaRPr lang="it-IT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83490E2-6B27-4A01-AB01-3491D53C85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3115264"/>
              </p:ext>
            </p:extLst>
          </p:nvPr>
        </p:nvGraphicFramePr>
        <p:xfrm>
          <a:off x="2066926" y="1733550"/>
          <a:ext cx="8982074" cy="4844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881793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8D5C81-51E7-4A1E-AEA5-2AD0095C0307}"/>
              </a:ext>
            </a:extLst>
          </p:cNvPr>
          <p:cNvSpPr txBox="1"/>
          <p:nvPr/>
        </p:nvSpPr>
        <p:spPr>
          <a:xfrm>
            <a:off x="880605" y="1269344"/>
            <a:ext cx="466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Analiza</a:t>
            </a:r>
            <a:r>
              <a:rPr lang="en-US" dirty="0"/>
              <a:t> socio-</a:t>
            </a:r>
            <a:r>
              <a:rPr lang="en-US" dirty="0" err="1"/>
              <a:t>demografica</a:t>
            </a:r>
            <a:r>
              <a:rPr lang="en-US" dirty="0"/>
              <a:t> – </a:t>
            </a:r>
            <a:r>
              <a:rPr lang="en-US" dirty="0" err="1"/>
              <a:t>Religie</a:t>
            </a:r>
            <a:r>
              <a:rPr lang="en-US" dirty="0"/>
              <a:t>/</a:t>
            </a:r>
            <a:r>
              <a:rPr lang="en-US" dirty="0" err="1"/>
              <a:t>Confesiune</a:t>
            </a:r>
            <a:r>
              <a:rPr lang="en-US" dirty="0"/>
              <a:t>:</a:t>
            </a:r>
            <a:endParaRPr lang="ro-RO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313806D-A9EB-4083-9BAD-A0ABF406159F}"/>
              </a:ext>
            </a:extLst>
          </p:cNvPr>
          <p:cNvSpPr txBox="1">
            <a:spLocks/>
          </p:cNvSpPr>
          <p:nvPr/>
        </p:nvSpPr>
        <p:spPr>
          <a:xfrm>
            <a:off x="491101" y="279919"/>
            <a:ext cx="11536058" cy="77303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Ati fi de acord ca un migrant/refugiat: Sa fie vecin cu dvs.?</a:t>
            </a:r>
          </a:p>
          <a:p>
            <a:endParaRPr lang="en-U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700" dirty="0">
                <a:latin typeface="Calibri" panose="020F0502020204030204" pitchFamily="34" charset="0"/>
                <a:cs typeface="Calibri" panose="020F0502020204030204" pitchFamily="34" charset="0"/>
              </a:rPr>
              <a:t>% din totalul populatiei </a:t>
            </a:r>
            <a:endParaRPr lang="it-IT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83490E2-6B27-4A01-AB01-3491D53C85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8757413"/>
              </p:ext>
            </p:extLst>
          </p:nvPr>
        </p:nvGraphicFramePr>
        <p:xfrm>
          <a:off x="2066926" y="1733550"/>
          <a:ext cx="8982074" cy="4844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19615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8D5C81-51E7-4A1E-AEA5-2AD0095C0307}"/>
              </a:ext>
            </a:extLst>
          </p:cNvPr>
          <p:cNvSpPr txBox="1"/>
          <p:nvPr/>
        </p:nvSpPr>
        <p:spPr>
          <a:xfrm>
            <a:off x="880605" y="1269344"/>
            <a:ext cx="466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Analiza</a:t>
            </a:r>
            <a:r>
              <a:rPr lang="en-US" dirty="0"/>
              <a:t> socio-</a:t>
            </a:r>
            <a:r>
              <a:rPr lang="en-US" dirty="0" err="1"/>
              <a:t>demografica</a:t>
            </a:r>
            <a:r>
              <a:rPr lang="en-US" dirty="0"/>
              <a:t> – </a:t>
            </a:r>
            <a:r>
              <a:rPr lang="en-US" dirty="0" err="1"/>
              <a:t>Religie</a:t>
            </a:r>
            <a:r>
              <a:rPr lang="en-US" dirty="0"/>
              <a:t>/</a:t>
            </a:r>
            <a:r>
              <a:rPr lang="en-US" dirty="0" err="1"/>
              <a:t>Confesiune</a:t>
            </a:r>
            <a:r>
              <a:rPr lang="en-US" dirty="0"/>
              <a:t>:</a:t>
            </a:r>
            <a:endParaRPr lang="ro-RO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313806D-A9EB-4083-9BAD-A0ABF406159F}"/>
              </a:ext>
            </a:extLst>
          </p:cNvPr>
          <p:cNvSpPr txBox="1">
            <a:spLocks/>
          </p:cNvSpPr>
          <p:nvPr/>
        </p:nvSpPr>
        <p:spPr>
          <a:xfrm>
            <a:off x="491101" y="200020"/>
            <a:ext cx="11536058" cy="7730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Ati fi de acord ca un migrant/refugiat: Sa faca parte din familia dvs.?</a:t>
            </a:r>
            <a:endParaRPr lang="en-US" sz="1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700" dirty="0">
                <a:latin typeface="Calibri" panose="020F0502020204030204" pitchFamily="34" charset="0"/>
                <a:cs typeface="Calibri" panose="020F0502020204030204" pitchFamily="34" charset="0"/>
              </a:rPr>
              <a:t>% din totalul populatiei </a:t>
            </a:r>
            <a:endParaRPr lang="it-IT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83490E2-6B27-4A01-AB01-3491D53C85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6704504"/>
              </p:ext>
            </p:extLst>
          </p:nvPr>
        </p:nvGraphicFramePr>
        <p:xfrm>
          <a:off x="2066926" y="1733550"/>
          <a:ext cx="8982074" cy="4844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405286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8D5C81-51E7-4A1E-AEA5-2AD0095C0307}"/>
              </a:ext>
            </a:extLst>
          </p:cNvPr>
          <p:cNvSpPr txBox="1"/>
          <p:nvPr/>
        </p:nvSpPr>
        <p:spPr>
          <a:xfrm>
            <a:off x="880605" y="1269344"/>
            <a:ext cx="466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Analiza</a:t>
            </a:r>
            <a:r>
              <a:rPr lang="en-US" dirty="0"/>
              <a:t> socio-</a:t>
            </a:r>
            <a:r>
              <a:rPr lang="en-US" dirty="0" err="1"/>
              <a:t>demografica</a:t>
            </a:r>
            <a:r>
              <a:rPr lang="en-US" dirty="0"/>
              <a:t> – </a:t>
            </a:r>
            <a:r>
              <a:rPr lang="en-US" dirty="0" err="1"/>
              <a:t>Religie</a:t>
            </a:r>
            <a:r>
              <a:rPr lang="en-US" dirty="0"/>
              <a:t>/</a:t>
            </a:r>
            <a:r>
              <a:rPr lang="en-US" dirty="0" err="1"/>
              <a:t>Confesiune</a:t>
            </a:r>
            <a:r>
              <a:rPr lang="en-US" dirty="0"/>
              <a:t>:</a:t>
            </a:r>
            <a:endParaRPr lang="ro-RO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313806D-A9EB-4083-9BAD-A0ABF406159F}"/>
              </a:ext>
            </a:extLst>
          </p:cNvPr>
          <p:cNvSpPr txBox="1">
            <a:spLocks/>
          </p:cNvSpPr>
          <p:nvPr/>
        </p:nvSpPr>
        <p:spPr>
          <a:xfrm>
            <a:off x="491101" y="200020"/>
            <a:ext cx="11536058" cy="7730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Ati fi de acord ca un migrant/refugiat: Sa se casatoreasca cu fiica/fiul dvs.?</a:t>
            </a:r>
            <a:endParaRPr lang="en-US" sz="1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700" dirty="0">
                <a:latin typeface="Calibri" panose="020F0502020204030204" pitchFamily="34" charset="0"/>
                <a:cs typeface="Calibri" panose="020F0502020204030204" pitchFamily="34" charset="0"/>
              </a:rPr>
              <a:t>% din totalul populatiei </a:t>
            </a:r>
            <a:endParaRPr lang="it-IT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83490E2-6B27-4A01-AB01-3491D53C85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1697100"/>
              </p:ext>
            </p:extLst>
          </p:nvPr>
        </p:nvGraphicFramePr>
        <p:xfrm>
          <a:off x="2066926" y="1733550"/>
          <a:ext cx="9704864" cy="4844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806966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8D5C81-51E7-4A1E-AEA5-2AD0095C0307}"/>
              </a:ext>
            </a:extLst>
          </p:cNvPr>
          <p:cNvSpPr txBox="1"/>
          <p:nvPr/>
        </p:nvSpPr>
        <p:spPr>
          <a:xfrm>
            <a:off x="880605" y="1269344"/>
            <a:ext cx="378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Analiza</a:t>
            </a:r>
            <a:r>
              <a:rPr lang="en-US" dirty="0"/>
              <a:t> socio-</a:t>
            </a:r>
            <a:r>
              <a:rPr lang="en-US" dirty="0" err="1"/>
              <a:t>demografica</a:t>
            </a:r>
            <a:r>
              <a:rPr lang="en-US" dirty="0"/>
              <a:t> – </a:t>
            </a:r>
            <a:r>
              <a:rPr lang="en-US" dirty="0" err="1"/>
              <a:t>Regiunea</a:t>
            </a:r>
            <a:r>
              <a:rPr lang="en-US" dirty="0"/>
              <a:t>:</a:t>
            </a:r>
            <a:endParaRPr lang="ro-RO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313806D-A9EB-4083-9BAD-A0ABF406159F}"/>
              </a:ext>
            </a:extLst>
          </p:cNvPr>
          <p:cNvSpPr txBox="1">
            <a:spLocks/>
          </p:cNvSpPr>
          <p:nvPr/>
        </p:nvSpPr>
        <p:spPr>
          <a:xfrm>
            <a:off x="491101" y="200020"/>
            <a:ext cx="11536058" cy="7730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Ati fi de acord ca un migrant/refugiat: Sa fie coleg la locul de munca cu dvs.?</a:t>
            </a:r>
          </a:p>
          <a:p>
            <a:r>
              <a:rPr lang="nb-NO" sz="1700" dirty="0">
                <a:latin typeface="Calibri" panose="020F0502020204030204" pitchFamily="34" charset="0"/>
                <a:cs typeface="Calibri" panose="020F0502020204030204" pitchFamily="34" charset="0"/>
              </a:rPr>
              <a:t>% din totalul populatiei </a:t>
            </a:r>
            <a:endParaRPr lang="it-IT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83490E2-6B27-4A01-AB01-3491D53C85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543823"/>
              </p:ext>
            </p:extLst>
          </p:nvPr>
        </p:nvGraphicFramePr>
        <p:xfrm>
          <a:off x="2066926" y="1733550"/>
          <a:ext cx="8982074" cy="4844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617468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8D5C81-51E7-4A1E-AEA5-2AD0095C0307}"/>
              </a:ext>
            </a:extLst>
          </p:cNvPr>
          <p:cNvSpPr txBox="1"/>
          <p:nvPr/>
        </p:nvSpPr>
        <p:spPr>
          <a:xfrm>
            <a:off x="880605" y="1269344"/>
            <a:ext cx="378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Analiza</a:t>
            </a:r>
            <a:r>
              <a:rPr lang="en-US" dirty="0"/>
              <a:t> socio-</a:t>
            </a:r>
            <a:r>
              <a:rPr lang="en-US" dirty="0" err="1"/>
              <a:t>demografica</a:t>
            </a:r>
            <a:r>
              <a:rPr lang="en-US" dirty="0"/>
              <a:t> – </a:t>
            </a:r>
            <a:r>
              <a:rPr lang="en-US" dirty="0" err="1"/>
              <a:t>Regiunea</a:t>
            </a:r>
            <a:r>
              <a:rPr lang="en-US" dirty="0"/>
              <a:t>:</a:t>
            </a:r>
            <a:endParaRPr lang="ro-RO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313806D-A9EB-4083-9BAD-A0ABF406159F}"/>
              </a:ext>
            </a:extLst>
          </p:cNvPr>
          <p:cNvSpPr txBox="1">
            <a:spLocks/>
          </p:cNvSpPr>
          <p:nvPr/>
        </p:nvSpPr>
        <p:spPr>
          <a:xfrm>
            <a:off x="491101" y="200020"/>
            <a:ext cx="11536058" cy="7730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Ati fi de acord ca un migrant/refugiat: Sa fie vecin cu dvs.?</a:t>
            </a:r>
            <a:endParaRPr lang="en-US" sz="1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700" dirty="0">
                <a:latin typeface="Calibri" panose="020F0502020204030204" pitchFamily="34" charset="0"/>
                <a:cs typeface="Calibri" panose="020F0502020204030204" pitchFamily="34" charset="0"/>
              </a:rPr>
              <a:t>% din totalul populatiei </a:t>
            </a:r>
            <a:endParaRPr lang="it-IT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83490E2-6B27-4A01-AB01-3491D53C85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3303180"/>
              </p:ext>
            </p:extLst>
          </p:nvPr>
        </p:nvGraphicFramePr>
        <p:xfrm>
          <a:off x="2066926" y="1733550"/>
          <a:ext cx="8982074" cy="4844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507593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8D5C81-51E7-4A1E-AEA5-2AD0095C0307}"/>
              </a:ext>
            </a:extLst>
          </p:cNvPr>
          <p:cNvSpPr txBox="1"/>
          <p:nvPr/>
        </p:nvSpPr>
        <p:spPr>
          <a:xfrm>
            <a:off x="880605" y="1269344"/>
            <a:ext cx="378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Analiza</a:t>
            </a:r>
            <a:r>
              <a:rPr lang="en-US" dirty="0"/>
              <a:t> socio-</a:t>
            </a:r>
            <a:r>
              <a:rPr lang="en-US" dirty="0" err="1"/>
              <a:t>demografica</a:t>
            </a:r>
            <a:r>
              <a:rPr lang="en-US" dirty="0"/>
              <a:t> – </a:t>
            </a:r>
            <a:r>
              <a:rPr lang="en-US" dirty="0" err="1"/>
              <a:t>Regiunea</a:t>
            </a:r>
            <a:r>
              <a:rPr lang="en-US" dirty="0"/>
              <a:t>:</a:t>
            </a:r>
            <a:endParaRPr lang="ro-RO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313806D-A9EB-4083-9BAD-A0ABF406159F}"/>
              </a:ext>
            </a:extLst>
          </p:cNvPr>
          <p:cNvSpPr txBox="1">
            <a:spLocks/>
          </p:cNvSpPr>
          <p:nvPr/>
        </p:nvSpPr>
        <p:spPr>
          <a:xfrm>
            <a:off x="491101" y="200020"/>
            <a:ext cx="11536058" cy="7730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Ati fi de acord ca un migrant/refugiat: Sa faca parte din familia dvs.?</a:t>
            </a:r>
            <a:endParaRPr lang="en-US" sz="1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700" dirty="0">
                <a:latin typeface="Calibri" panose="020F0502020204030204" pitchFamily="34" charset="0"/>
                <a:cs typeface="Calibri" panose="020F0502020204030204" pitchFamily="34" charset="0"/>
              </a:rPr>
              <a:t>% din totalul populatiei </a:t>
            </a:r>
            <a:endParaRPr lang="it-IT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83490E2-6B27-4A01-AB01-3491D53C85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0836376"/>
              </p:ext>
            </p:extLst>
          </p:nvPr>
        </p:nvGraphicFramePr>
        <p:xfrm>
          <a:off x="2066926" y="1733550"/>
          <a:ext cx="8982074" cy="4844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952830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8D5C81-51E7-4A1E-AEA5-2AD0095C0307}"/>
              </a:ext>
            </a:extLst>
          </p:cNvPr>
          <p:cNvSpPr txBox="1"/>
          <p:nvPr/>
        </p:nvSpPr>
        <p:spPr>
          <a:xfrm>
            <a:off x="880605" y="1269344"/>
            <a:ext cx="378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Analiza</a:t>
            </a:r>
            <a:r>
              <a:rPr lang="en-US" dirty="0"/>
              <a:t> socio-</a:t>
            </a:r>
            <a:r>
              <a:rPr lang="en-US" dirty="0" err="1"/>
              <a:t>demografica</a:t>
            </a:r>
            <a:r>
              <a:rPr lang="en-US" dirty="0"/>
              <a:t> – </a:t>
            </a:r>
            <a:r>
              <a:rPr lang="en-US" dirty="0" err="1"/>
              <a:t>Regiunea</a:t>
            </a:r>
            <a:r>
              <a:rPr lang="en-US" dirty="0"/>
              <a:t>:</a:t>
            </a:r>
            <a:endParaRPr lang="ro-RO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313806D-A9EB-4083-9BAD-A0ABF406159F}"/>
              </a:ext>
            </a:extLst>
          </p:cNvPr>
          <p:cNvSpPr txBox="1">
            <a:spLocks/>
          </p:cNvSpPr>
          <p:nvPr/>
        </p:nvSpPr>
        <p:spPr>
          <a:xfrm>
            <a:off x="491101" y="200020"/>
            <a:ext cx="11536058" cy="7730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Ati fi de acord ca un migrant/refugiat: Sa se casatoreasca cu fiica/fiul dvs.?</a:t>
            </a:r>
            <a:endParaRPr lang="en-US" sz="1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700" dirty="0">
                <a:latin typeface="Calibri" panose="020F0502020204030204" pitchFamily="34" charset="0"/>
                <a:cs typeface="Calibri" panose="020F0502020204030204" pitchFamily="34" charset="0"/>
              </a:rPr>
              <a:t>% din totalul populatiei </a:t>
            </a:r>
            <a:endParaRPr lang="it-IT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83490E2-6B27-4A01-AB01-3491D53C85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3791860"/>
              </p:ext>
            </p:extLst>
          </p:nvPr>
        </p:nvGraphicFramePr>
        <p:xfrm>
          <a:off x="2066926" y="1733550"/>
          <a:ext cx="8982074" cy="4844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96370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E31DA919-0F10-413F-BFF9-4D4123693F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4729592"/>
              </p:ext>
            </p:extLst>
          </p:nvPr>
        </p:nvGraphicFramePr>
        <p:xfrm>
          <a:off x="1119357" y="1048591"/>
          <a:ext cx="10478219" cy="5471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FEC1B1A9-1FD9-43EA-91E9-CE0FC5B8E0D8}"/>
              </a:ext>
            </a:extLst>
          </p:cNvPr>
          <p:cNvSpPr txBox="1">
            <a:spLocks/>
          </p:cNvSpPr>
          <p:nvPr/>
        </p:nvSpPr>
        <p:spPr>
          <a:xfrm>
            <a:off x="327970" y="102518"/>
            <a:ext cx="11536058" cy="10140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b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Distanță</a:t>
            </a:r>
            <a:r>
              <a:rPr lang="en-US" sz="22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sociala</a:t>
            </a:r>
            <a:r>
              <a:rPr lang="en-US" sz="22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8. </a:t>
            </a:r>
            <a:r>
              <a:rPr lang="pt-BR" sz="22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Ați fi de acord ca o persoană de religie/confesiune ortodoxă:</a:t>
            </a: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b-NO" sz="1600" dirty="0">
                <a:latin typeface="Calibri" panose="020F0502020204030204" pitchFamily="34" charset="0"/>
                <a:cs typeface="Calibri" panose="020F0502020204030204" pitchFamily="34" charset="0"/>
              </a:rPr>
              <a:t>% din totalul populatiei</a:t>
            </a:r>
            <a:endParaRPr lang="ro-RO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59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8D5C81-51E7-4A1E-AEA5-2AD0095C0307}"/>
              </a:ext>
            </a:extLst>
          </p:cNvPr>
          <p:cNvSpPr txBox="1"/>
          <p:nvPr/>
        </p:nvSpPr>
        <p:spPr>
          <a:xfrm>
            <a:off x="880605" y="1269344"/>
            <a:ext cx="3989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Analiza</a:t>
            </a:r>
            <a:r>
              <a:rPr lang="en-US" dirty="0"/>
              <a:t> socio-</a:t>
            </a:r>
            <a:r>
              <a:rPr lang="en-US" dirty="0" err="1"/>
              <a:t>demografica</a:t>
            </a:r>
            <a:r>
              <a:rPr lang="en-US" dirty="0"/>
              <a:t> – </a:t>
            </a:r>
            <a:r>
              <a:rPr lang="en-US" dirty="0" err="1"/>
              <a:t>Religiozitate</a:t>
            </a:r>
            <a:endParaRPr lang="ro-RO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313806D-A9EB-4083-9BAD-A0ABF406159F}"/>
              </a:ext>
            </a:extLst>
          </p:cNvPr>
          <p:cNvSpPr txBox="1">
            <a:spLocks/>
          </p:cNvSpPr>
          <p:nvPr/>
        </p:nvSpPr>
        <p:spPr>
          <a:xfrm>
            <a:off x="491101" y="279919"/>
            <a:ext cx="11536058" cy="77303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Ati fi de acord ca un migrant/refugiat: Sa fie coleg la locul de munca cu dvs.?</a:t>
            </a:r>
          </a:p>
          <a:p>
            <a:endParaRPr lang="en-U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700" dirty="0">
                <a:latin typeface="Calibri" panose="020F0502020204030204" pitchFamily="34" charset="0"/>
                <a:cs typeface="Calibri" panose="020F0502020204030204" pitchFamily="34" charset="0"/>
              </a:rPr>
              <a:t>% din totalul populatiei </a:t>
            </a:r>
            <a:endParaRPr lang="it-IT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83490E2-6B27-4A01-AB01-3491D53C85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6631147"/>
              </p:ext>
            </p:extLst>
          </p:nvPr>
        </p:nvGraphicFramePr>
        <p:xfrm>
          <a:off x="2066926" y="1733550"/>
          <a:ext cx="8982074" cy="4844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70404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8D5C81-51E7-4A1E-AEA5-2AD0095C0307}"/>
              </a:ext>
            </a:extLst>
          </p:cNvPr>
          <p:cNvSpPr txBox="1"/>
          <p:nvPr/>
        </p:nvSpPr>
        <p:spPr>
          <a:xfrm>
            <a:off x="880605" y="1269344"/>
            <a:ext cx="3989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Analiza</a:t>
            </a:r>
            <a:r>
              <a:rPr lang="en-US" dirty="0"/>
              <a:t> socio-</a:t>
            </a:r>
            <a:r>
              <a:rPr lang="en-US" dirty="0" err="1"/>
              <a:t>demografica</a:t>
            </a:r>
            <a:r>
              <a:rPr lang="en-US" dirty="0"/>
              <a:t> – </a:t>
            </a:r>
            <a:r>
              <a:rPr lang="en-US" dirty="0" err="1"/>
              <a:t>Religiozitate</a:t>
            </a:r>
            <a:endParaRPr lang="ro-RO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313806D-A9EB-4083-9BAD-A0ABF406159F}"/>
              </a:ext>
            </a:extLst>
          </p:cNvPr>
          <p:cNvSpPr txBox="1">
            <a:spLocks/>
          </p:cNvSpPr>
          <p:nvPr/>
        </p:nvSpPr>
        <p:spPr>
          <a:xfrm>
            <a:off x="491101" y="279919"/>
            <a:ext cx="11536058" cy="77303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Ati fi de acord ca un migrant/refugiat: Sa fie vecin cu dvs.?</a:t>
            </a:r>
          </a:p>
          <a:p>
            <a:endParaRPr lang="en-U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700" dirty="0">
                <a:latin typeface="Calibri" panose="020F0502020204030204" pitchFamily="34" charset="0"/>
                <a:cs typeface="Calibri" panose="020F0502020204030204" pitchFamily="34" charset="0"/>
              </a:rPr>
              <a:t>% din totalul populatiei </a:t>
            </a:r>
            <a:endParaRPr lang="it-IT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83490E2-6B27-4A01-AB01-3491D53C85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9782436"/>
              </p:ext>
            </p:extLst>
          </p:nvPr>
        </p:nvGraphicFramePr>
        <p:xfrm>
          <a:off x="2066926" y="1733550"/>
          <a:ext cx="8982074" cy="4844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91438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8D5C81-51E7-4A1E-AEA5-2AD0095C0307}"/>
              </a:ext>
            </a:extLst>
          </p:cNvPr>
          <p:cNvSpPr txBox="1"/>
          <p:nvPr/>
        </p:nvSpPr>
        <p:spPr>
          <a:xfrm>
            <a:off x="880605" y="1269344"/>
            <a:ext cx="3989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Analiza</a:t>
            </a:r>
            <a:r>
              <a:rPr lang="en-US" dirty="0"/>
              <a:t> socio-</a:t>
            </a:r>
            <a:r>
              <a:rPr lang="en-US" dirty="0" err="1"/>
              <a:t>demografica</a:t>
            </a:r>
            <a:r>
              <a:rPr lang="en-US" dirty="0"/>
              <a:t> – </a:t>
            </a:r>
            <a:r>
              <a:rPr lang="en-US" dirty="0" err="1"/>
              <a:t>Religiozitate</a:t>
            </a:r>
            <a:endParaRPr lang="ro-RO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313806D-A9EB-4083-9BAD-A0ABF406159F}"/>
              </a:ext>
            </a:extLst>
          </p:cNvPr>
          <p:cNvSpPr txBox="1">
            <a:spLocks/>
          </p:cNvSpPr>
          <p:nvPr/>
        </p:nvSpPr>
        <p:spPr>
          <a:xfrm>
            <a:off x="491101" y="279919"/>
            <a:ext cx="11536058" cy="77303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Ati fi de acord ca un migrant/refugiat: Sa faca parte din familia dvs.?</a:t>
            </a:r>
          </a:p>
          <a:p>
            <a:endParaRPr lang="en-US" sz="1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700" dirty="0">
                <a:latin typeface="Calibri" panose="020F0502020204030204" pitchFamily="34" charset="0"/>
                <a:cs typeface="Calibri" panose="020F0502020204030204" pitchFamily="34" charset="0"/>
              </a:rPr>
              <a:t>% din totalul populatiei </a:t>
            </a:r>
            <a:endParaRPr lang="it-IT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83490E2-6B27-4A01-AB01-3491D53C85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4939859"/>
              </p:ext>
            </p:extLst>
          </p:nvPr>
        </p:nvGraphicFramePr>
        <p:xfrm>
          <a:off x="2066926" y="1733550"/>
          <a:ext cx="8982074" cy="4844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176657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8D5C81-51E7-4A1E-AEA5-2AD0095C0307}"/>
              </a:ext>
            </a:extLst>
          </p:cNvPr>
          <p:cNvSpPr txBox="1"/>
          <p:nvPr/>
        </p:nvSpPr>
        <p:spPr>
          <a:xfrm>
            <a:off x="880605" y="1269344"/>
            <a:ext cx="3989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Analiza</a:t>
            </a:r>
            <a:r>
              <a:rPr lang="en-US" dirty="0"/>
              <a:t> socio-</a:t>
            </a:r>
            <a:r>
              <a:rPr lang="en-US" dirty="0" err="1"/>
              <a:t>demografica</a:t>
            </a:r>
            <a:r>
              <a:rPr lang="en-US" dirty="0"/>
              <a:t> – </a:t>
            </a:r>
            <a:r>
              <a:rPr lang="en-US" dirty="0" err="1"/>
              <a:t>Religiozitate</a:t>
            </a:r>
            <a:endParaRPr lang="ro-RO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313806D-A9EB-4083-9BAD-A0ABF406159F}"/>
              </a:ext>
            </a:extLst>
          </p:cNvPr>
          <p:cNvSpPr txBox="1">
            <a:spLocks/>
          </p:cNvSpPr>
          <p:nvPr/>
        </p:nvSpPr>
        <p:spPr>
          <a:xfrm>
            <a:off x="491101" y="279919"/>
            <a:ext cx="11536058" cy="7730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Ati fi de acord ca un migrant/refugiat: Sa se casatoreasca cu fiica/fiul dvs.?</a:t>
            </a:r>
            <a:endParaRPr lang="en-US" sz="1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700" dirty="0">
                <a:latin typeface="Calibri" panose="020F0502020204030204" pitchFamily="34" charset="0"/>
                <a:cs typeface="Calibri" panose="020F0502020204030204" pitchFamily="34" charset="0"/>
              </a:rPr>
              <a:t>% din totalul populatiei </a:t>
            </a:r>
            <a:endParaRPr lang="it-IT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83490E2-6B27-4A01-AB01-3491D53C85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6655993"/>
              </p:ext>
            </p:extLst>
          </p:nvPr>
        </p:nvGraphicFramePr>
        <p:xfrm>
          <a:off x="2066926" y="1733550"/>
          <a:ext cx="8982074" cy="4844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570755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8D5C81-51E7-4A1E-AEA5-2AD0095C0307}"/>
              </a:ext>
            </a:extLst>
          </p:cNvPr>
          <p:cNvSpPr txBox="1"/>
          <p:nvPr/>
        </p:nvSpPr>
        <p:spPr>
          <a:xfrm>
            <a:off x="880605" y="1269344"/>
            <a:ext cx="342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Analiza</a:t>
            </a:r>
            <a:r>
              <a:rPr lang="en-US" dirty="0"/>
              <a:t> socio-</a:t>
            </a:r>
            <a:r>
              <a:rPr lang="en-US" dirty="0" err="1"/>
              <a:t>demografica</a:t>
            </a:r>
            <a:r>
              <a:rPr lang="en-US" dirty="0"/>
              <a:t> – </a:t>
            </a:r>
            <a:r>
              <a:rPr lang="en-US" dirty="0" err="1"/>
              <a:t>Varsta</a:t>
            </a:r>
            <a:endParaRPr lang="ro-RO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313806D-A9EB-4083-9BAD-A0ABF406159F}"/>
              </a:ext>
            </a:extLst>
          </p:cNvPr>
          <p:cNvSpPr txBox="1">
            <a:spLocks/>
          </p:cNvSpPr>
          <p:nvPr/>
        </p:nvSpPr>
        <p:spPr>
          <a:xfrm>
            <a:off x="491101" y="279919"/>
            <a:ext cx="11536058" cy="7730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Ati fi de acord ca un migrant/refugiat: Sa fie coleg la locul de munca cu dvs.?</a:t>
            </a:r>
            <a:endParaRPr lang="en-US" sz="1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700" dirty="0">
                <a:latin typeface="Calibri" panose="020F0502020204030204" pitchFamily="34" charset="0"/>
                <a:cs typeface="Calibri" panose="020F0502020204030204" pitchFamily="34" charset="0"/>
              </a:rPr>
              <a:t>% din totalul populatiei </a:t>
            </a:r>
            <a:endParaRPr lang="it-IT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83490E2-6B27-4A01-AB01-3491D53C85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9255282"/>
              </p:ext>
            </p:extLst>
          </p:nvPr>
        </p:nvGraphicFramePr>
        <p:xfrm>
          <a:off x="2066926" y="1733550"/>
          <a:ext cx="8982074" cy="4844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43124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8D5C81-51E7-4A1E-AEA5-2AD0095C0307}"/>
              </a:ext>
            </a:extLst>
          </p:cNvPr>
          <p:cNvSpPr txBox="1"/>
          <p:nvPr/>
        </p:nvSpPr>
        <p:spPr>
          <a:xfrm>
            <a:off x="880605" y="1269344"/>
            <a:ext cx="342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Analiza</a:t>
            </a:r>
            <a:r>
              <a:rPr lang="en-US" dirty="0"/>
              <a:t> socio-</a:t>
            </a:r>
            <a:r>
              <a:rPr lang="en-US" dirty="0" err="1"/>
              <a:t>demografica</a:t>
            </a:r>
            <a:r>
              <a:rPr lang="en-US" dirty="0"/>
              <a:t> – </a:t>
            </a:r>
            <a:r>
              <a:rPr lang="en-US" dirty="0" err="1"/>
              <a:t>Varsta</a:t>
            </a:r>
            <a:endParaRPr lang="ro-RO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313806D-A9EB-4083-9BAD-A0ABF406159F}"/>
              </a:ext>
            </a:extLst>
          </p:cNvPr>
          <p:cNvSpPr txBox="1">
            <a:spLocks/>
          </p:cNvSpPr>
          <p:nvPr/>
        </p:nvSpPr>
        <p:spPr>
          <a:xfrm>
            <a:off x="491101" y="279919"/>
            <a:ext cx="11536058" cy="7730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Ati fi de acord ca un migrant/refugiat: Sa fie vecin cu dvs.?</a:t>
            </a:r>
            <a:endParaRPr lang="en-US" sz="1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700" dirty="0">
                <a:latin typeface="Calibri" panose="020F0502020204030204" pitchFamily="34" charset="0"/>
                <a:cs typeface="Calibri" panose="020F0502020204030204" pitchFamily="34" charset="0"/>
              </a:rPr>
              <a:t>% din totalul populatiei </a:t>
            </a:r>
            <a:endParaRPr lang="it-IT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83490E2-6B27-4A01-AB01-3491D53C85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849552"/>
              </p:ext>
            </p:extLst>
          </p:nvPr>
        </p:nvGraphicFramePr>
        <p:xfrm>
          <a:off x="2066926" y="1733550"/>
          <a:ext cx="8982074" cy="4844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23467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8D5C81-51E7-4A1E-AEA5-2AD0095C0307}"/>
              </a:ext>
            </a:extLst>
          </p:cNvPr>
          <p:cNvSpPr txBox="1"/>
          <p:nvPr/>
        </p:nvSpPr>
        <p:spPr>
          <a:xfrm>
            <a:off x="880605" y="1269344"/>
            <a:ext cx="342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Analiza</a:t>
            </a:r>
            <a:r>
              <a:rPr lang="en-US" dirty="0"/>
              <a:t> socio-</a:t>
            </a:r>
            <a:r>
              <a:rPr lang="en-US" dirty="0" err="1"/>
              <a:t>demografica</a:t>
            </a:r>
            <a:r>
              <a:rPr lang="en-US" dirty="0"/>
              <a:t> – </a:t>
            </a:r>
            <a:r>
              <a:rPr lang="en-US" dirty="0" err="1"/>
              <a:t>Varsta</a:t>
            </a:r>
            <a:endParaRPr lang="ro-RO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313806D-A9EB-4083-9BAD-A0ABF406159F}"/>
              </a:ext>
            </a:extLst>
          </p:cNvPr>
          <p:cNvSpPr txBox="1">
            <a:spLocks/>
          </p:cNvSpPr>
          <p:nvPr/>
        </p:nvSpPr>
        <p:spPr>
          <a:xfrm>
            <a:off x="491101" y="279919"/>
            <a:ext cx="11536058" cy="7730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Ati fi de acord ca un migrant/refugiat: Sa faca parte din familia dvs.?</a:t>
            </a:r>
          </a:p>
          <a:p>
            <a:r>
              <a:rPr lang="nb-NO" sz="1700" dirty="0">
                <a:latin typeface="Calibri" panose="020F0502020204030204" pitchFamily="34" charset="0"/>
                <a:cs typeface="Calibri" panose="020F0502020204030204" pitchFamily="34" charset="0"/>
              </a:rPr>
              <a:t>% din totalul populatiei </a:t>
            </a:r>
            <a:endParaRPr lang="it-IT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83490E2-6B27-4A01-AB01-3491D53C85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9851625"/>
              </p:ext>
            </p:extLst>
          </p:nvPr>
        </p:nvGraphicFramePr>
        <p:xfrm>
          <a:off x="2066926" y="1733550"/>
          <a:ext cx="8982074" cy="4844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403234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8D5C81-51E7-4A1E-AEA5-2AD0095C0307}"/>
              </a:ext>
            </a:extLst>
          </p:cNvPr>
          <p:cNvSpPr txBox="1"/>
          <p:nvPr/>
        </p:nvSpPr>
        <p:spPr>
          <a:xfrm>
            <a:off x="880605" y="1269344"/>
            <a:ext cx="342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Analiza</a:t>
            </a:r>
            <a:r>
              <a:rPr lang="en-US" dirty="0"/>
              <a:t> socio-</a:t>
            </a:r>
            <a:r>
              <a:rPr lang="en-US" dirty="0" err="1"/>
              <a:t>demografica</a:t>
            </a:r>
            <a:r>
              <a:rPr lang="en-US" dirty="0"/>
              <a:t> – </a:t>
            </a:r>
            <a:r>
              <a:rPr lang="en-US" dirty="0" err="1"/>
              <a:t>Varsta</a:t>
            </a:r>
            <a:endParaRPr lang="ro-RO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313806D-A9EB-4083-9BAD-A0ABF406159F}"/>
              </a:ext>
            </a:extLst>
          </p:cNvPr>
          <p:cNvSpPr txBox="1">
            <a:spLocks/>
          </p:cNvSpPr>
          <p:nvPr/>
        </p:nvSpPr>
        <p:spPr>
          <a:xfrm>
            <a:off x="491101" y="279919"/>
            <a:ext cx="11536058" cy="7730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Ati fi de acord ca un migrant/refugiat: Sa se casatoreasca cu fiica/fiul dvs.?</a:t>
            </a:r>
          </a:p>
          <a:p>
            <a:r>
              <a:rPr lang="nb-NO" sz="1700" dirty="0">
                <a:latin typeface="Calibri" panose="020F0502020204030204" pitchFamily="34" charset="0"/>
                <a:cs typeface="Calibri" panose="020F0502020204030204" pitchFamily="34" charset="0"/>
              </a:rPr>
              <a:t>% din totalul populatiei </a:t>
            </a:r>
            <a:endParaRPr lang="it-IT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83490E2-6B27-4A01-AB01-3491D53C85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8527388"/>
              </p:ext>
            </p:extLst>
          </p:nvPr>
        </p:nvGraphicFramePr>
        <p:xfrm>
          <a:off x="2066926" y="1733550"/>
          <a:ext cx="8982074" cy="4844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8395495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E31DA919-0F10-413F-BFF9-4D4123693F12}"/>
              </a:ext>
            </a:extLst>
          </p:cNvPr>
          <p:cNvGraphicFramePr/>
          <p:nvPr/>
        </p:nvGraphicFramePr>
        <p:xfrm>
          <a:off x="1861458" y="1454010"/>
          <a:ext cx="8624960" cy="5124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FEC1B1A9-1FD9-43EA-91E9-CE0FC5B8E0D8}"/>
              </a:ext>
            </a:extLst>
          </p:cNvPr>
          <p:cNvSpPr txBox="1">
            <a:spLocks/>
          </p:cNvSpPr>
          <p:nvPr/>
        </p:nvSpPr>
        <p:spPr>
          <a:xfrm>
            <a:off x="491101" y="279919"/>
            <a:ext cx="11536058" cy="77303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900" b="1" dirty="0">
                <a:latin typeface="Calibri" panose="020F0502020204030204" pitchFamily="34" charset="0"/>
                <a:cs typeface="Calibri" panose="020F0502020204030204" pitchFamily="34" charset="0"/>
              </a:rPr>
              <a:t>Religie/Confesiune:</a:t>
            </a:r>
          </a:p>
          <a:p>
            <a:r>
              <a:rPr lang="it-IT" sz="19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700" dirty="0">
                <a:latin typeface="Calibri" panose="020F0502020204030204" pitchFamily="34" charset="0"/>
                <a:cs typeface="Calibri" panose="020F0502020204030204" pitchFamily="34" charset="0"/>
              </a:rPr>
              <a:t>% din totalul populatiei </a:t>
            </a:r>
          </a:p>
          <a:p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78566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E31DA919-0F10-413F-BFF9-4D4123693F12}"/>
              </a:ext>
            </a:extLst>
          </p:cNvPr>
          <p:cNvGraphicFramePr/>
          <p:nvPr/>
        </p:nvGraphicFramePr>
        <p:xfrm>
          <a:off x="1861458" y="1454010"/>
          <a:ext cx="8624960" cy="5124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FEC1B1A9-1FD9-43EA-91E9-CE0FC5B8E0D8}"/>
              </a:ext>
            </a:extLst>
          </p:cNvPr>
          <p:cNvSpPr txBox="1">
            <a:spLocks/>
          </p:cNvSpPr>
          <p:nvPr/>
        </p:nvSpPr>
        <p:spPr>
          <a:xfrm>
            <a:off x="491101" y="279919"/>
            <a:ext cx="11536058" cy="77303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Pe o scală de la 1 la 5, dvs. cât de religios/credincios vă considerați?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700" dirty="0">
                <a:latin typeface="Calibri" panose="020F0502020204030204" pitchFamily="34" charset="0"/>
                <a:cs typeface="Calibri" panose="020F0502020204030204" pitchFamily="34" charset="0"/>
              </a:rPr>
              <a:t>% din totalul populatiei </a:t>
            </a:r>
          </a:p>
          <a:p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115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E31DA919-0F10-413F-BFF9-4D4123693F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5321894"/>
              </p:ext>
            </p:extLst>
          </p:nvPr>
        </p:nvGraphicFramePr>
        <p:xfrm>
          <a:off x="1114875" y="976873"/>
          <a:ext cx="10478219" cy="5471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FEC1B1A9-1FD9-43EA-91E9-CE0FC5B8E0D8}"/>
              </a:ext>
            </a:extLst>
          </p:cNvPr>
          <p:cNvSpPr txBox="1">
            <a:spLocks/>
          </p:cNvSpPr>
          <p:nvPr/>
        </p:nvSpPr>
        <p:spPr>
          <a:xfrm>
            <a:off x="327970" y="102518"/>
            <a:ext cx="11536058" cy="10140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b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Distanță</a:t>
            </a:r>
            <a:r>
              <a:rPr lang="en-US" sz="22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sociala</a:t>
            </a:r>
            <a:r>
              <a:rPr lang="en-US" sz="22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9. </a:t>
            </a:r>
            <a:r>
              <a:rPr lang="pt-BR" sz="22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Ați fi de acord ca o persoană de religie/confesiune romano-catolică sau greco-catolică:</a:t>
            </a: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b-NO" sz="1600" dirty="0">
                <a:latin typeface="Calibri" panose="020F0502020204030204" pitchFamily="34" charset="0"/>
                <a:cs typeface="Calibri" panose="020F0502020204030204" pitchFamily="34" charset="0"/>
              </a:rPr>
              <a:t>% din totalul populatiei</a:t>
            </a:r>
            <a:endParaRPr lang="ro-RO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317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E31DA919-0F10-413F-BFF9-4D4123693F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3789824"/>
              </p:ext>
            </p:extLst>
          </p:nvPr>
        </p:nvGraphicFramePr>
        <p:xfrm>
          <a:off x="1119357" y="1048591"/>
          <a:ext cx="10478219" cy="5471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FEC1B1A9-1FD9-43EA-91E9-CE0FC5B8E0D8}"/>
              </a:ext>
            </a:extLst>
          </p:cNvPr>
          <p:cNvSpPr txBox="1">
            <a:spLocks/>
          </p:cNvSpPr>
          <p:nvPr/>
        </p:nvSpPr>
        <p:spPr>
          <a:xfrm>
            <a:off x="327970" y="102518"/>
            <a:ext cx="11536058" cy="10140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b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Distanță</a:t>
            </a:r>
            <a:r>
              <a:rPr lang="en-US" sz="22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sociala</a:t>
            </a:r>
            <a:r>
              <a:rPr lang="en-US" sz="22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2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10. Ați fi de acord ca o persoană de religie/confesiune protestantă: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600" dirty="0">
                <a:latin typeface="Calibri" panose="020F0502020204030204" pitchFamily="34" charset="0"/>
                <a:cs typeface="Calibri" panose="020F0502020204030204" pitchFamily="34" charset="0"/>
              </a:rPr>
              <a:t>% din totalul populatiei</a:t>
            </a:r>
            <a:endParaRPr lang="ro-RO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550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E31DA919-0F10-413F-BFF9-4D4123693F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6097721"/>
              </p:ext>
            </p:extLst>
          </p:nvPr>
        </p:nvGraphicFramePr>
        <p:xfrm>
          <a:off x="1119357" y="1048591"/>
          <a:ext cx="10478219" cy="5471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FEC1B1A9-1FD9-43EA-91E9-CE0FC5B8E0D8}"/>
              </a:ext>
            </a:extLst>
          </p:cNvPr>
          <p:cNvSpPr txBox="1">
            <a:spLocks/>
          </p:cNvSpPr>
          <p:nvPr/>
        </p:nvSpPr>
        <p:spPr>
          <a:xfrm>
            <a:off x="327970" y="102518"/>
            <a:ext cx="11536058" cy="10140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b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Distanță</a:t>
            </a:r>
            <a:r>
              <a:rPr lang="en-US" sz="22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sociala</a:t>
            </a:r>
            <a:r>
              <a:rPr lang="en-US" sz="22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2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11. Ați fi de acord ca o persoană de religie/confesiune neoprotestantă: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600" dirty="0">
                <a:latin typeface="Calibri" panose="020F0502020204030204" pitchFamily="34" charset="0"/>
                <a:cs typeface="Calibri" panose="020F0502020204030204" pitchFamily="34" charset="0"/>
              </a:rPr>
              <a:t>% din totalul populatiei</a:t>
            </a:r>
            <a:endParaRPr lang="ro-RO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080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E31DA919-0F10-413F-BFF9-4D4123693F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507474"/>
              </p:ext>
            </p:extLst>
          </p:nvPr>
        </p:nvGraphicFramePr>
        <p:xfrm>
          <a:off x="1119357" y="1048591"/>
          <a:ext cx="10478219" cy="5471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FEC1B1A9-1FD9-43EA-91E9-CE0FC5B8E0D8}"/>
              </a:ext>
            </a:extLst>
          </p:cNvPr>
          <p:cNvSpPr txBox="1">
            <a:spLocks/>
          </p:cNvSpPr>
          <p:nvPr/>
        </p:nvSpPr>
        <p:spPr>
          <a:xfrm>
            <a:off x="327970" y="102518"/>
            <a:ext cx="11536058" cy="10140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b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Distanță</a:t>
            </a:r>
            <a:r>
              <a:rPr lang="en-US" sz="22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sociala</a:t>
            </a:r>
            <a:r>
              <a:rPr lang="en-US" sz="22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12. </a:t>
            </a:r>
            <a:r>
              <a:rPr lang="pt-BR" sz="22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Ați fi de acord ca o persoană de religie musulmană/islamică: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600" dirty="0">
                <a:latin typeface="Calibri" panose="020F0502020204030204" pitchFamily="34" charset="0"/>
                <a:cs typeface="Calibri" panose="020F0502020204030204" pitchFamily="34" charset="0"/>
              </a:rPr>
              <a:t>% din totalul populatiei</a:t>
            </a:r>
            <a:endParaRPr lang="ro-RO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81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2186</Words>
  <Application>Microsoft Office PowerPoint</Application>
  <PresentationFormat>Widescreen</PresentationFormat>
  <Paragraphs>241</Paragraphs>
  <Slides>59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Office Theme</vt:lpstr>
      <vt:lpstr>PowerPoint Presentation</vt:lpstr>
      <vt:lpstr>Metodologia sondajului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Indexul toleranței religioase (A)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Indexul toleranței religioase (B)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PETRESCU DIANA ALEXANDRA</dc:creator>
  <cp:lastModifiedBy>PETRESCU DIANA ALEXANDRA</cp:lastModifiedBy>
  <cp:revision>518</cp:revision>
  <dcterms:created xsi:type="dcterms:W3CDTF">2022-04-18T19:53:51Z</dcterms:created>
  <dcterms:modified xsi:type="dcterms:W3CDTF">2022-05-10T12:42:59Z</dcterms:modified>
</cp:coreProperties>
</file>